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4.xml" ContentType="application/vnd.openxmlformats-officedocument.drawingml.chartshapes+xml"/>
  <Override PartName="/ppt/charts/chart5.xml" ContentType="application/vnd.openxmlformats-officedocument.drawingml.chart+xml"/>
  <Override PartName="/ppt/theme/themeOverride1.xml" ContentType="application/vnd.openxmlformats-officedocument.themeOverride+xml"/>
  <Override PartName="/ppt/drawings/drawing5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5" r:id="rId5"/>
    <p:sldId id="260" r:id="rId6"/>
    <p:sldId id="267" r:id="rId7"/>
    <p:sldId id="268" r:id="rId8"/>
    <p:sldId id="270" r:id="rId9"/>
    <p:sldId id="269" r:id="rId10"/>
    <p:sldId id="266" r:id="rId11"/>
    <p:sldId id="261" r:id="rId12"/>
    <p:sldId id="262" r:id="rId13"/>
    <p:sldId id="271" r:id="rId14"/>
    <p:sldId id="264" r:id="rId15"/>
  </p:sldIdLst>
  <p:sldSz cx="12192000" cy="6858000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156A"/>
    <a:srgbClr val="97E4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97" autoAdjust="0"/>
    <p:restoredTop sz="94660"/>
  </p:normalViewPr>
  <p:slideViewPr>
    <p:cSldViewPr snapToGrid="0">
      <p:cViewPr varScale="1">
        <p:scale>
          <a:sx n="85" d="100"/>
          <a:sy n="85" d="100"/>
        </p:scale>
        <p:origin x="456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2024\Expomina%202024\Analisis%20de%20datos%20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2024\Expomina%202024\Analisis%20de%20datos%20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D:\2024\Expomina%202024\Analisis%20de%20datos%20.xlsx" TargetMode="Externa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D:\2024\Expomina%202024\Analisis%20de%20datos%20.xlsx" TargetMode="Externa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5.xml"/><Relationship Id="rId2" Type="http://schemas.openxmlformats.org/officeDocument/2006/relationships/oleObject" Target="file:///D:\2024\Expomina%202024\Analisis%20de%20datos%20Expomina%2024.xlsx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en-US" sz="12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s-PE"/>
              <a:t>Confiabilidad de los raspardores en cintas transportadores.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2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PE"/>
        </a:p>
      </c:txPr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v>Rasp1</c:v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'Conf raspadores'!$J$24:$J$56</c:f>
              <c:numCache>
                <c:formatCode>General</c:formatCode>
                <c:ptCount val="33"/>
                <c:pt idx="0">
                  <c:v>0</c:v>
                </c:pt>
                <c:pt idx="1">
                  <c:v>25</c:v>
                </c:pt>
                <c:pt idx="2">
                  <c:v>50</c:v>
                </c:pt>
                <c:pt idx="3">
                  <c:v>75</c:v>
                </c:pt>
                <c:pt idx="4">
                  <c:v>100</c:v>
                </c:pt>
                <c:pt idx="5">
                  <c:v>125</c:v>
                </c:pt>
                <c:pt idx="6">
                  <c:v>150</c:v>
                </c:pt>
                <c:pt idx="7">
                  <c:v>175</c:v>
                </c:pt>
                <c:pt idx="8">
                  <c:v>200</c:v>
                </c:pt>
                <c:pt idx="9">
                  <c:v>225</c:v>
                </c:pt>
                <c:pt idx="10">
                  <c:v>250</c:v>
                </c:pt>
                <c:pt idx="11">
                  <c:v>275</c:v>
                </c:pt>
                <c:pt idx="12">
                  <c:v>300</c:v>
                </c:pt>
                <c:pt idx="13">
                  <c:v>325</c:v>
                </c:pt>
                <c:pt idx="14">
                  <c:v>350</c:v>
                </c:pt>
                <c:pt idx="15">
                  <c:v>375</c:v>
                </c:pt>
                <c:pt idx="16">
                  <c:v>400</c:v>
                </c:pt>
                <c:pt idx="17">
                  <c:v>425</c:v>
                </c:pt>
                <c:pt idx="18">
                  <c:v>450</c:v>
                </c:pt>
                <c:pt idx="19">
                  <c:v>475</c:v>
                </c:pt>
                <c:pt idx="20">
                  <c:v>500</c:v>
                </c:pt>
                <c:pt idx="21">
                  <c:v>525</c:v>
                </c:pt>
                <c:pt idx="22">
                  <c:v>550</c:v>
                </c:pt>
                <c:pt idx="23">
                  <c:v>575</c:v>
                </c:pt>
                <c:pt idx="24">
                  <c:v>600</c:v>
                </c:pt>
                <c:pt idx="25">
                  <c:v>625</c:v>
                </c:pt>
                <c:pt idx="26">
                  <c:v>650</c:v>
                </c:pt>
                <c:pt idx="27">
                  <c:v>675</c:v>
                </c:pt>
                <c:pt idx="28">
                  <c:v>700</c:v>
                </c:pt>
                <c:pt idx="29">
                  <c:v>725</c:v>
                </c:pt>
                <c:pt idx="30">
                  <c:v>750</c:v>
                </c:pt>
                <c:pt idx="31">
                  <c:v>775</c:v>
                </c:pt>
                <c:pt idx="32">
                  <c:v>800</c:v>
                </c:pt>
              </c:numCache>
            </c:numRef>
          </c:xVal>
          <c:yVal>
            <c:numRef>
              <c:f>'Conf raspadores'!$K$24:$K$56</c:f>
              <c:numCache>
                <c:formatCode>0%</c:formatCode>
                <c:ptCount val="33"/>
                <c:pt idx="0">
                  <c:v>1</c:v>
                </c:pt>
                <c:pt idx="1">
                  <c:v>0.99997475312684825</c:v>
                </c:pt>
                <c:pt idx="2">
                  <c:v>0.99927062106142528</c:v>
                </c:pt>
                <c:pt idx="3">
                  <c:v>0.99479345672276043</c:v>
                </c:pt>
                <c:pt idx="4">
                  <c:v>0.97913399395248757</c:v>
                </c:pt>
                <c:pt idx="5">
                  <c:v>0.93962435008594736</c:v>
                </c:pt>
                <c:pt idx="6">
                  <c:v>0.85996599613663649</c:v>
                </c:pt>
                <c:pt idx="7">
                  <c:v>0.72704465709215493</c:v>
                </c:pt>
                <c:pt idx="8">
                  <c:v>0.54367214273539999</c:v>
                </c:pt>
                <c:pt idx="9">
                  <c:v>0.33982504781728179</c:v>
                </c:pt>
                <c:pt idx="10">
                  <c:v>0.16533960272780621</c:v>
                </c:pt>
                <c:pt idx="11">
                  <c:v>5.7372251558816562E-2</c:v>
                </c:pt>
                <c:pt idx="12">
                  <c:v>1.2779262816419791E-2</c:v>
                </c:pt>
                <c:pt idx="13">
                  <c:v>1.613186365976148E-3</c:v>
                </c:pt>
                <c:pt idx="14">
                  <c:v>9.9794988247917256E-5</c:v>
                </c:pt>
                <c:pt idx="15">
                  <c:v>2.5585017527208231E-6</c:v>
                </c:pt>
                <c:pt idx="16">
                  <c:v>2.2450646049962268E-8</c:v>
                </c:pt>
                <c:pt idx="17">
                  <c:v>5.4304182984637363E-11</c:v>
                </c:pt>
                <c:pt idx="18">
                  <c:v>2.8396055940479508E-14</c:v>
                </c:pt>
                <c:pt idx="19">
                  <c:v>2.4480115623625312E-18</c:v>
                </c:pt>
                <c:pt idx="20">
                  <c:v>2.576643550491951E-23</c:v>
                </c:pt>
                <c:pt idx="21">
                  <c:v>2.3778123201495306E-29</c:v>
                </c:pt>
                <c:pt idx="22">
                  <c:v>1.3379033794044408E-36</c:v>
                </c:pt>
                <c:pt idx="23">
                  <c:v>3.0866617131757387E-45</c:v>
                </c:pt>
                <c:pt idx="24">
                  <c:v>1.8963835137078994E-55</c:v>
                </c:pt>
                <c:pt idx="25">
                  <c:v>1.9434324142209647E-67</c:v>
                </c:pt>
                <c:pt idx="26">
                  <c:v>2.0042336549200845E-81</c:v>
                </c:pt>
                <c:pt idx="27">
                  <c:v>1.2070099625016613E-97</c:v>
                </c:pt>
                <c:pt idx="28">
                  <c:v>2.3661866173293497E-116</c:v>
                </c:pt>
                <c:pt idx="29">
                  <c:v>8.0747252555013384E-138</c:v>
                </c:pt>
                <c:pt idx="30">
                  <c:v>2.4576330613400053E-162</c:v>
                </c:pt>
                <c:pt idx="31">
                  <c:v>3.2705938959772164E-190</c:v>
                </c:pt>
                <c:pt idx="32">
                  <c:v>8.9154637016747796E-222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94C8-48E0-BFB7-1E0C288F821A}"/>
            </c:ext>
          </c:extLst>
        </c:ser>
        <c:ser>
          <c:idx val="1"/>
          <c:order val="1"/>
          <c:tx>
            <c:v>Rasp2</c:v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'Conf raspadores'!$J$24:$J$56</c:f>
              <c:numCache>
                <c:formatCode>General</c:formatCode>
                <c:ptCount val="33"/>
                <c:pt idx="0">
                  <c:v>0</c:v>
                </c:pt>
                <c:pt idx="1">
                  <c:v>25</c:v>
                </c:pt>
                <c:pt idx="2">
                  <c:v>50</c:v>
                </c:pt>
                <c:pt idx="3">
                  <c:v>75</c:v>
                </c:pt>
                <c:pt idx="4">
                  <c:v>100</c:v>
                </c:pt>
                <c:pt idx="5">
                  <c:v>125</c:v>
                </c:pt>
                <c:pt idx="6">
                  <c:v>150</c:v>
                </c:pt>
                <c:pt idx="7">
                  <c:v>175</c:v>
                </c:pt>
                <c:pt idx="8">
                  <c:v>200</c:v>
                </c:pt>
                <c:pt idx="9">
                  <c:v>225</c:v>
                </c:pt>
                <c:pt idx="10">
                  <c:v>250</c:v>
                </c:pt>
                <c:pt idx="11">
                  <c:v>275</c:v>
                </c:pt>
                <c:pt idx="12">
                  <c:v>300</c:v>
                </c:pt>
                <c:pt idx="13">
                  <c:v>325</c:v>
                </c:pt>
                <c:pt idx="14">
                  <c:v>350</c:v>
                </c:pt>
                <c:pt idx="15">
                  <c:v>375</c:v>
                </c:pt>
                <c:pt idx="16">
                  <c:v>400</c:v>
                </c:pt>
                <c:pt idx="17">
                  <c:v>425</c:v>
                </c:pt>
                <c:pt idx="18">
                  <c:v>450</c:v>
                </c:pt>
                <c:pt idx="19">
                  <c:v>475</c:v>
                </c:pt>
                <c:pt idx="20">
                  <c:v>500</c:v>
                </c:pt>
                <c:pt idx="21">
                  <c:v>525</c:v>
                </c:pt>
                <c:pt idx="22">
                  <c:v>550</c:v>
                </c:pt>
                <c:pt idx="23">
                  <c:v>575</c:v>
                </c:pt>
                <c:pt idx="24">
                  <c:v>600</c:v>
                </c:pt>
                <c:pt idx="25">
                  <c:v>625</c:v>
                </c:pt>
                <c:pt idx="26">
                  <c:v>650</c:v>
                </c:pt>
                <c:pt idx="27">
                  <c:v>675</c:v>
                </c:pt>
                <c:pt idx="28">
                  <c:v>700</c:v>
                </c:pt>
                <c:pt idx="29">
                  <c:v>725</c:v>
                </c:pt>
                <c:pt idx="30">
                  <c:v>750</c:v>
                </c:pt>
                <c:pt idx="31">
                  <c:v>775</c:v>
                </c:pt>
                <c:pt idx="32">
                  <c:v>800</c:v>
                </c:pt>
              </c:numCache>
            </c:numRef>
          </c:xVal>
          <c:yVal>
            <c:numRef>
              <c:f>'Conf raspadores'!$L$24:$L$56</c:f>
              <c:numCache>
                <c:formatCode>0%</c:formatCode>
                <c:ptCount val="33"/>
                <c:pt idx="0">
                  <c:v>1</c:v>
                </c:pt>
                <c:pt idx="1">
                  <c:v>0.99999481112279776</c:v>
                </c:pt>
                <c:pt idx="2">
                  <c:v>0.99994019960954594</c:v>
                </c:pt>
                <c:pt idx="3">
                  <c:v>0.99975014744879376</c:v>
                </c:pt>
                <c:pt idx="4">
                  <c:v>0.99931101488886565</c:v>
                </c:pt>
                <c:pt idx="5">
                  <c:v>0.99848712408164664</c:v>
                </c:pt>
                <c:pt idx="6">
                  <c:v>0.99712422226011821</c:v>
                </c:pt>
                <c:pt idx="7">
                  <c:v>0.99505227934046825</c:v>
                </c:pt>
                <c:pt idx="8">
                  <c:v>0.9920881462834098</c:v>
                </c:pt>
                <c:pt idx="9">
                  <c:v>0.98803834977087457</c:v>
                </c:pt>
                <c:pt idx="10">
                  <c:v>0.98270219517954926</c:v>
                </c:pt>
                <c:pt idx="11">
                  <c:v>0.97587529256884831</c:v>
                </c:pt>
                <c:pt idx="12">
                  <c:v>0.96735357902656793</c:v>
                </c:pt>
                <c:pt idx="13">
                  <c:v>0.95693787360925209</c:v>
                </c:pt>
                <c:pt idx="14">
                  <c:v>0.94443896320186282</c:v>
                </c:pt>
                <c:pt idx="15">
                  <c:v>0.92968317669246003</c:v>
                </c:pt>
                <c:pt idx="16">
                  <c:v>0.91251836030968636</c:v>
                </c:pt>
                <c:pt idx="17">
                  <c:v>0.89282011936088113</c:v>
                </c:pt>
                <c:pt idx="18">
                  <c:v>0.87049814249322732</c:v>
                </c:pt>
                <c:pt idx="19">
                  <c:v>0.84550237646393822</c:v>
                </c:pt>
                <c:pt idx="20">
                  <c:v>0.81782877558236866</c:v>
                </c:pt>
                <c:pt idx="21">
                  <c:v>0.78752431452400828</c:v>
                </c:pt>
                <c:pt idx="22">
                  <c:v>0.75469093064307935</c:v>
                </c:pt>
                <c:pt idx="23">
                  <c:v>0.71948805689821349</c:v>
                </c:pt>
                <c:pt idx="24">
                  <c:v>0.682133423412978</c:v>
                </c:pt>
                <c:pt idx="25">
                  <c:v>0.64290184801446937</c:v>
                </c:pt>
                <c:pt idx="26">
                  <c:v>0.602121805849402</c:v>
                </c:pt>
                <c:pt idx="27">
                  <c:v>0.56016966530741652</c:v>
                </c:pt>
                <c:pt idx="28">
                  <c:v>0.51746159932086744</c:v>
                </c:pt>
                <c:pt idx="29">
                  <c:v>0.47444332204768058</c:v>
                </c:pt>
                <c:pt idx="30">
                  <c:v>0.43157795235771262</c:v>
                </c:pt>
                <c:pt idx="31">
                  <c:v>0.38933245610362488</c:v>
                </c:pt>
                <c:pt idx="32">
                  <c:v>0.34816325554529559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94C8-48E0-BFB7-1E0C288F821A}"/>
            </c:ext>
          </c:extLst>
        </c:ser>
        <c:ser>
          <c:idx val="2"/>
          <c:order val="2"/>
          <c:tx>
            <c:v>Rasp3</c:v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numRef>
              <c:f>'Conf raspadores'!$J$24:$J$56</c:f>
              <c:numCache>
                <c:formatCode>General</c:formatCode>
                <c:ptCount val="33"/>
                <c:pt idx="0">
                  <c:v>0</c:v>
                </c:pt>
                <c:pt idx="1">
                  <c:v>25</c:v>
                </c:pt>
                <c:pt idx="2">
                  <c:v>50</c:v>
                </c:pt>
                <c:pt idx="3">
                  <c:v>75</c:v>
                </c:pt>
                <c:pt idx="4">
                  <c:v>100</c:v>
                </c:pt>
                <c:pt idx="5">
                  <c:v>125</c:v>
                </c:pt>
                <c:pt idx="6">
                  <c:v>150</c:v>
                </c:pt>
                <c:pt idx="7">
                  <c:v>175</c:v>
                </c:pt>
                <c:pt idx="8">
                  <c:v>200</c:v>
                </c:pt>
                <c:pt idx="9">
                  <c:v>225</c:v>
                </c:pt>
                <c:pt idx="10">
                  <c:v>250</c:v>
                </c:pt>
                <c:pt idx="11">
                  <c:v>275</c:v>
                </c:pt>
                <c:pt idx="12">
                  <c:v>300</c:v>
                </c:pt>
                <c:pt idx="13">
                  <c:v>325</c:v>
                </c:pt>
                <c:pt idx="14">
                  <c:v>350</c:v>
                </c:pt>
                <c:pt idx="15">
                  <c:v>375</c:v>
                </c:pt>
                <c:pt idx="16">
                  <c:v>400</c:v>
                </c:pt>
                <c:pt idx="17">
                  <c:v>425</c:v>
                </c:pt>
                <c:pt idx="18">
                  <c:v>450</c:v>
                </c:pt>
                <c:pt idx="19">
                  <c:v>475</c:v>
                </c:pt>
                <c:pt idx="20">
                  <c:v>500</c:v>
                </c:pt>
                <c:pt idx="21">
                  <c:v>525</c:v>
                </c:pt>
                <c:pt idx="22">
                  <c:v>550</c:v>
                </c:pt>
                <c:pt idx="23">
                  <c:v>575</c:v>
                </c:pt>
                <c:pt idx="24">
                  <c:v>600</c:v>
                </c:pt>
                <c:pt idx="25">
                  <c:v>625</c:v>
                </c:pt>
                <c:pt idx="26">
                  <c:v>650</c:v>
                </c:pt>
                <c:pt idx="27">
                  <c:v>675</c:v>
                </c:pt>
                <c:pt idx="28">
                  <c:v>700</c:v>
                </c:pt>
                <c:pt idx="29">
                  <c:v>725</c:v>
                </c:pt>
                <c:pt idx="30">
                  <c:v>750</c:v>
                </c:pt>
                <c:pt idx="31">
                  <c:v>775</c:v>
                </c:pt>
                <c:pt idx="32">
                  <c:v>800</c:v>
                </c:pt>
              </c:numCache>
            </c:numRef>
          </c:xVal>
          <c:yVal>
            <c:numRef>
              <c:f>'Conf raspadores'!$M$24:$M$56</c:f>
              <c:numCache>
                <c:formatCode>0%</c:formatCode>
                <c:ptCount val="33"/>
                <c:pt idx="0">
                  <c:v>1</c:v>
                </c:pt>
                <c:pt idx="1">
                  <c:v>0.99999983527115377</c:v>
                </c:pt>
                <c:pt idx="2">
                  <c:v>0.99999607399392787</c:v>
                </c:pt>
                <c:pt idx="3">
                  <c:v>0.99997490736486583</c:v>
                </c:pt>
                <c:pt idx="4">
                  <c:v>0.99990643495550369</c:v>
                </c:pt>
                <c:pt idx="5">
                  <c:v>0.99974032438358895</c:v>
                </c:pt>
                <c:pt idx="6">
                  <c:v>0.99940213381539966</c:v>
                </c:pt>
                <c:pt idx="7">
                  <c:v>0.99879011007918461</c:v>
                </c:pt>
                <c:pt idx="8">
                  <c:v>0.99777242716563563</c:v>
                </c:pt>
                <c:pt idx="9">
                  <c:v>0.99618491697113576</c:v>
                </c:pt>
                <c:pt idx="10">
                  <c:v>0.99382941542720793</c:v>
                </c:pt>
                <c:pt idx="11">
                  <c:v>0.99047291482706601</c:v>
                </c:pt>
                <c:pt idx="12">
                  <c:v>0.98584777963340231</c:v>
                </c:pt>
                <c:pt idx="13">
                  <c:v>0.97965334624910594</c:v>
                </c:pt>
                <c:pt idx="14">
                  <c:v>0.97155928176811468</c:v>
                </c:pt>
                <c:pt idx="15">
                  <c:v>0.96121111408244408</c:v>
                </c:pt>
                <c:pt idx="16">
                  <c:v>0.94823835426212244</c:v>
                </c:pt>
                <c:pt idx="17">
                  <c:v>0.93226559731499192</c:v>
                </c:pt>
                <c:pt idx="18">
                  <c:v>0.91292689264531968</c:v>
                </c:pt>
                <c:pt idx="19">
                  <c:v>0.88988350370833269</c:v>
                </c:pt>
                <c:pt idx="20">
                  <c:v>0.86284491284194043</c:v>
                </c:pt>
                <c:pt idx="21">
                  <c:v>0.8315925639357733</c:v>
                </c:pt>
                <c:pt idx="22">
                  <c:v>0.79600537633211965</c:v>
                </c:pt>
                <c:pt idx="23">
                  <c:v>0.75608553020634905</c:v>
                </c:pt>
                <c:pt idx="24">
                  <c:v>0.71198246290950307</c:v>
                </c:pt>
                <c:pt idx="25">
                  <c:v>0.66401250187434091</c:v>
                </c:pt>
                <c:pt idx="26">
                  <c:v>0.61267119512042367</c:v>
                </c:pt>
                <c:pt idx="27">
                  <c:v>0.55863530813012474</c:v>
                </c:pt>
                <c:pt idx="28">
                  <c:v>0.50275176262998189</c:v>
                </c:pt>
                <c:pt idx="29">
                  <c:v>0.44601160189519395</c:v>
                </c:pt>
                <c:pt idx="30">
                  <c:v>0.38950842286645487</c:v>
                </c:pt>
                <c:pt idx="31">
                  <c:v>0.33438256483435708</c:v>
                </c:pt>
                <c:pt idx="32">
                  <c:v>0.28175450789720741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94C8-48E0-BFB7-1E0C288F82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52734783"/>
        <c:axId val="552731039"/>
      </c:scatterChart>
      <c:valAx>
        <c:axId val="552734783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lang="en-US"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PE"/>
                  <a:t>Horas de operación</a:t>
                </a:r>
              </a:p>
            </c:rich>
          </c:tx>
          <c:layout>
            <c:manualLayout>
              <c:xMode val="edge"/>
              <c:yMode val="edge"/>
              <c:x val="0.34727963169785436"/>
              <c:y val="0.8237177007274126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lang="en-US" sz="10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552731039"/>
        <c:crosses val="autoZero"/>
        <c:crossBetween val="midCat"/>
      </c:valAx>
      <c:valAx>
        <c:axId val="55273103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lang="en-US"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PE"/>
                  <a:t>Confiabilidad R(t)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lang="en-US" sz="10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552734783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showDLblsOverMax val="0"/>
  </c:chart>
  <c:spPr>
    <a:solidFill>
      <a:schemeClr val="accent4">
        <a:lumMod val="20000"/>
        <a:lumOff val="80000"/>
      </a:schemeClr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lang="en-US" sz="1000" b="0" i="0" u="none" strike="noStrike" kern="1200" baseline="0">
          <a:solidFill>
            <a:schemeClr val="tx1"/>
          </a:solidFill>
          <a:latin typeface="+mn-lt"/>
          <a:ea typeface="+mn-ea"/>
          <a:cs typeface="+mn-cs"/>
        </a:defRPr>
      </a:pPr>
      <a:endParaRPr lang="es-PE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PE"/>
              <a:t>Forro de Chancadora primaria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PE"/>
        </a:p>
      </c:txPr>
    </c:title>
    <c:autoTitleDeleted val="0"/>
    <c:plotArea>
      <c:layout/>
      <c:scatterChart>
        <c:scatterStyle val="smoothMarker"/>
        <c:varyColors val="0"/>
        <c:ser>
          <c:idx val="0"/>
          <c:order val="0"/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 Camb forros MP Optimo'!$B$37:$B$63</c:f>
              <c:numCache>
                <c:formatCode>General</c:formatCode>
                <c:ptCount val="27"/>
                <c:pt idx="0">
                  <c:v>0</c:v>
                </c:pt>
                <c:pt idx="1">
                  <c:v>25</c:v>
                </c:pt>
                <c:pt idx="2">
                  <c:v>50</c:v>
                </c:pt>
                <c:pt idx="3">
                  <c:v>75</c:v>
                </c:pt>
                <c:pt idx="4">
                  <c:v>100</c:v>
                </c:pt>
                <c:pt idx="5">
                  <c:v>125</c:v>
                </c:pt>
                <c:pt idx="6">
                  <c:v>150</c:v>
                </c:pt>
                <c:pt idx="7">
                  <c:v>175</c:v>
                </c:pt>
                <c:pt idx="8">
                  <c:v>200</c:v>
                </c:pt>
                <c:pt idx="9">
                  <c:v>225</c:v>
                </c:pt>
                <c:pt idx="10">
                  <c:v>250</c:v>
                </c:pt>
                <c:pt idx="11">
                  <c:v>275</c:v>
                </c:pt>
                <c:pt idx="12">
                  <c:v>300</c:v>
                </c:pt>
                <c:pt idx="13">
                  <c:v>325</c:v>
                </c:pt>
                <c:pt idx="14">
                  <c:v>350</c:v>
                </c:pt>
                <c:pt idx="15">
                  <c:v>375</c:v>
                </c:pt>
                <c:pt idx="16">
                  <c:v>400</c:v>
                </c:pt>
                <c:pt idx="17">
                  <c:v>425</c:v>
                </c:pt>
                <c:pt idx="18">
                  <c:v>450</c:v>
                </c:pt>
                <c:pt idx="19">
                  <c:v>475</c:v>
                </c:pt>
                <c:pt idx="20">
                  <c:v>500</c:v>
                </c:pt>
                <c:pt idx="21">
                  <c:v>525</c:v>
                </c:pt>
                <c:pt idx="22">
                  <c:v>550</c:v>
                </c:pt>
                <c:pt idx="23">
                  <c:v>575</c:v>
                </c:pt>
                <c:pt idx="24">
                  <c:v>600</c:v>
                </c:pt>
                <c:pt idx="25">
                  <c:v>625</c:v>
                </c:pt>
                <c:pt idx="26">
                  <c:v>650</c:v>
                </c:pt>
              </c:numCache>
            </c:numRef>
          </c:xVal>
          <c:yVal>
            <c:numRef>
              <c:f>' Camb forros MP Optimo'!$F$37:$F$63</c:f>
              <c:numCache>
                <c:formatCode>0.000</c:formatCode>
                <c:ptCount val="27"/>
                <c:pt idx="1">
                  <c:v>364.15881592528206</c:v>
                </c:pt>
                <c:pt idx="2">
                  <c:v>188.15357352010699</c:v>
                </c:pt>
                <c:pt idx="3">
                  <c:v>132.08209812117872</c:v>
                </c:pt>
                <c:pt idx="4">
                  <c:v>105.96153272814942</c:v>
                </c:pt>
                <c:pt idx="5">
                  <c:v>91.798034636598629</c:v>
                </c:pt>
                <c:pt idx="6">
                  <c:v>83.593758925289677</c:v>
                </c:pt>
                <c:pt idx="7">
                  <c:v>78.777531161747604</c:v>
                </c:pt>
                <c:pt idx="8">
                  <c:v>76.06285262584133</c:v>
                </c:pt>
                <c:pt idx="9">
                  <c:v>74.734036594748403</c:v>
                </c:pt>
                <c:pt idx="10">
                  <c:v>74.3607264728806</c:v>
                </c:pt>
                <c:pt idx="11">
                  <c:v>74.668165407788607</c:v>
                </c:pt>
                <c:pt idx="12">
                  <c:v>75.472351358326307</c:v>
                </c:pt>
                <c:pt idx="13">
                  <c:v>76.645133753315562</c:v>
                </c:pt>
                <c:pt idx="14">
                  <c:v>78.094277976564427</c:v>
                </c:pt>
                <c:pt idx="15">
                  <c:v>79.751511025342978</c:v>
                </c:pt>
                <c:pt idx="16">
                  <c:v>81.565055606234523</c:v>
                </c:pt>
                <c:pt idx="17">
                  <c:v>83.494803900156242</c:v>
                </c:pt>
                <c:pt idx="18">
                  <c:v>85.509104087617018</c:v>
                </c:pt>
                <c:pt idx="19">
                  <c:v>87.582565210851797</c:v>
                </c:pt>
                <c:pt idx="20">
                  <c:v>89.694523772853103</c:v>
                </c:pt>
                <c:pt idx="21">
                  <c:v>91.827951344595917</c:v>
                </c:pt>
                <c:pt idx="22">
                  <c:v>93.968662720891373</c:v>
                </c:pt>
                <c:pt idx="23">
                  <c:v>96.104733012145914</c:v>
                </c:pt>
                <c:pt idx="24">
                  <c:v>98.226062579738951</c:v>
                </c:pt>
                <c:pt idx="25">
                  <c:v>100.32404824961829</c:v>
                </c:pt>
                <c:pt idx="26">
                  <c:v>102.3913320020645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1D56-4974-AEE0-FB54FB0DF8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02794080"/>
        <c:axId val="902790336"/>
      </c:scatterChart>
      <c:valAx>
        <c:axId val="90279408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Horas de operación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902790336"/>
        <c:crosses val="autoZero"/>
        <c:crossBetween val="midCat"/>
      </c:valAx>
      <c:valAx>
        <c:axId val="902790336"/>
        <c:scaling>
          <c:orientation val="minMax"/>
          <c:max val="4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PE"/>
                  <a:t>cgs $/Hr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</c:title>
        <c:numFmt formatCode="0.00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90279408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accent4">
        <a:lumMod val="20000"/>
        <a:lumOff val="80000"/>
      </a:schemeClr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PE"/>
              <a:t>Forros de Chancadora secundaria</a:t>
            </a:r>
            <a:r>
              <a:rPr lang="es-PE" baseline="0"/>
              <a:t> 1</a:t>
            </a:r>
            <a:endParaRPr lang="es-PE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PE"/>
        </a:p>
      </c:txPr>
    </c:title>
    <c:autoTitleDeleted val="0"/>
    <c:plotArea>
      <c:layout/>
      <c:scatterChart>
        <c:scatterStyle val="smoothMarker"/>
        <c:varyColors val="0"/>
        <c:ser>
          <c:idx val="0"/>
          <c:order val="0"/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 Camb forros MP Optimo'!$I$37:$I$63</c:f>
              <c:numCache>
                <c:formatCode>General</c:formatCode>
                <c:ptCount val="27"/>
                <c:pt idx="0">
                  <c:v>0</c:v>
                </c:pt>
                <c:pt idx="1">
                  <c:v>25</c:v>
                </c:pt>
                <c:pt idx="2">
                  <c:v>50</c:v>
                </c:pt>
                <c:pt idx="3">
                  <c:v>75</c:v>
                </c:pt>
                <c:pt idx="4">
                  <c:v>100</c:v>
                </c:pt>
                <c:pt idx="5">
                  <c:v>125</c:v>
                </c:pt>
                <c:pt idx="6">
                  <c:v>150</c:v>
                </c:pt>
                <c:pt idx="7">
                  <c:v>175</c:v>
                </c:pt>
                <c:pt idx="8">
                  <c:v>200</c:v>
                </c:pt>
                <c:pt idx="9">
                  <c:v>225</c:v>
                </c:pt>
                <c:pt idx="10">
                  <c:v>250</c:v>
                </c:pt>
                <c:pt idx="11">
                  <c:v>275</c:v>
                </c:pt>
                <c:pt idx="12">
                  <c:v>300</c:v>
                </c:pt>
                <c:pt idx="13">
                  <c:v>325</c:v>
                </c:pt>
                <c:pt idx="14">
                  <c:v>350</c:v>
                </c:pt>
                <c:pt idx="15">
                  <c:v>375</c:v>
                </c:pt>
                <c:pt idx="16">
                  <c:v>400</c:v>
                </c:pt>
                <c:pt idx="17">
                  <c:v>425</c:v>
                </c:pt>
                <c:pt idx="18">
                  <c:v>450</c:v>
                </c:pt>
                <c:pt idx="19">
                  <c:v>475</c:v>
                </c:pt>
                <c:pt idx="20">
                  <c:v>500</c:v>
                </c:pt>
                <c:pt idx="21">
                  <c:v>525</c:v>
                </c:pt>
                <c:pt idx="22">
                  <c:v>550</c:v>
                </c:pt>
                <c:pt idx="23">
                  <c:v>575</c:v>
                </c:pt>
                <c:pt idx="24">
                  <c:v>600</c:v>
                </c:pt>
                <c:pt idx="25">
                  <c:v>625</c:v>
                </c:pt>
                <c:pt idx="26">
                  <c:v>650</c:v>
                </c:pt>
              </c:numCache>
            </c:numRef>
          </c:xVal>
          <c:yVal>
            <c:numRef>
              <c:f>' Camb forros MP Optimo'!$M$37:$M$63</c:f>
              <c:numCache>
                <c:formatCode>0.000</c:formatCode>
                <c:ptCount val="27"/>
                <c:pt idx="1">
                  <c:v>377.45320788525964</c:v>
                </c:pt>
                <c:pt idx="2">
                  <c:v>204.74153690224583</c:v>
                </c:pt>
                <c:pt idx="3">
                  <c:v>150.32703107259425</c:v>
                </c:pt>
                <c:pt idx="4">
                  <c:v>125.02167825585097</c:v>
                </c:pt>
                <c:pt idx="5">
                  <c:v>111.14058727015959</c:v>
                </c:pt>
                <c:pt idx="6">
                  <c:v>102.84557137838182</c:v>
                </c:pt>
                <c:pt idx="7">
                  <c:v>97.661423761435515</c:v>
                </c:pt>
                <c:pt idx="8">
                  <c:v>94.365179350554072</c:v>
                </c:pt>
                <c:pt idx="9">
                  <c:v>92.286174660585147</c:v>
                </c:pt>
                <c:pt idx="10">
                  <c:v>91.027626315549753</c:v>
                </c:pt>
                <c:pt idx="11">
                  <c:v>90.34082636281039</c:v>
                </c:pt>
                <c:pt idx="12">
                  <c:v>90.062636372068212</c:v>
                </c:pt>
                <c:pt idx="13">
                  <c:v>90.08205485672319</c:v>
                </c:pt>
                <c:pt idx="14">
                  <c:v>90.321247240188924</c:v>
                </c:pt>
                <c:pt idx="15">
                  <c:v>90.724247913861973</c:v>
                </c:pt>
                <c:pt idx="16">
                  <c:v>91.249953688791564</c:v>
                </c:pt>
                <c:pt idx="17">
                  <c:v>91.867626846552767</c:v>
                </c:pt>
                <c:pt idx="18">
                  <c:v>92.553922499747671</c:v>
                </c:pt>
                <c:pt idx="19">
                  <c:v>93.290872581815975</c:v>
                </c:pt>
                <c:pt idx="20">
                  <c:v>94.064487560424638</c:v>
                </c:pt>
                <c:pt idx="21">
                  <c:v>94.863767160962112</c:v>
                </c:pt>
                <c:pt idx="22">
                  <c:v>95.679987992575548</c:v>
                </c:pt>
                <c:pt idx="23">
                  <c:v>96.506182395106308</c:v>
                </c:pt>
                <c:pt idx="24">
                  <c:v>97.336751710834434</c:v>
                </c:pt>
                <c:pt idx="25">
                  <c:v>98.16717558602133</c:v>
                </c:pt>
                <c:pt idx="26">
                  <c:v>98.993790881389842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6515-4E0E-8A68-F0E7215C3E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02794080"/>
        <c:axId val="902790336"/>
      </c:scatterChart>
      <c:valAx>
        <c:axId val="90279408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PE"/>
                  <a:t>Horas de operación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902790336"/>
        <c:crosses val="autoZero"/>
        <c:crossBetween val="midCat"/>
      </c:valAx>
      <c:valAx>
        <c:axId val="902790336"/>
        <c:scaling>
          <c:orientation val="minMax"/>
          <c:max val="4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PE"/>
                  <a:t>cgs $/Hr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</c:title>
        <c:numFmt formatCode="0.00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90279408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accent4">
        <a:lumMod val="20000"/>
        <a:lumOff val="80000"/>
      </a:schemeClr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PE"/>
              <a:t>Forros</a:t>
            </a:r>
            <a:r>
              <a:rPr lang="es-PE" baseline="0"/>
              <a:t> de chancadora secundaria 2 </a:t>
            </a:r>
            <a:endParaRPr lang="es-PE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PE"/>
        </a:p>
      </c:txPr>
    </c:title>
    <c:autoTitleDeleted val="0"/>
    <c:plotArea>
      <c:layout/>
      <c:scatterChart>
        <c:scatterStyle val="smoothMarker"/>
        <c:varyColors val="0"/>
        <c:ser>
          <c:idx val="0"/>
          <c:order val="0"/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 Camb forros MP Optimo'!$P$38:$P$64</c:f>
              <c:numCache>
                <c:formatCode>General</c:formatCode>
                <c:ptCount val="27"/>
                <c:pt idx="0">
                  <c:v>25</c:v>
                </c:pt>
                <c:pt idx="1">
                  <c:v>50</c:v>
                </c:pt>
                <c:pt idx="2">
                  <c:v>75</c:v>
                </c:pt>
                <c:pt idx="3">
                  <c:v>100</c:v>
                </c:pt>
                <c:pt idx="4">
                  <c:v>125</c:v>
                </c:pt>
                <c:pt idx="5">
                  <c:v>150</c:v>
                </c:pt>
                <c:pt idx="6">
                  <c:v>175</c:v>
                </c:pt>
                <c:pt idx="7">
                  <c:v>200</c:v>
                </c:pt>
                <c:pt idx="8">
                  <c:v>225</c:v>
                </c:pt>
                <c:pt idx="9">
                  <c:v>250</c:v>
                </c:pt>
                <c:pt idx="10">
                  <c:v>275</c:v>
                </c:pt>
                <c:pt idx="11">
                  <c:v>300</c:v>
                </c:pt>
                <c:pt idx="12">
                  <c:v>325</c:v>
                </c:pt>
                <c:pt idx="13">
                  <c:v>350</c:v>
                </c:pt>
                <c:pt idx="14">
                  <c:v>375</c:v>
                </c:pt>
                <c:pt idx="15">
                  <c:v>400</c:v>
                </c:pt>
                <c:pt idx="16">
                  <c:v>425</c:v>
                </c:pt>
                <c:pt idx="17">
                  <c:v>450</c:v>
                </c:pt>
                <c:pt idx="18">
                  <c:v>475</c:v>
                </c:pt>
                <c:pt idx="19">
                  <c:v>500</c:v>
                </c:pt>
                <c:pt idx="20">
                  <c:v>525</c:v>
                </c:pt>
                <c:pt idx="21">
                  <c:v>550</c:v>
                </c:pt>
                <c:pt idx="22">
                  <c:v>575</c:v>
                </c:pt>
                <c:pt idx="23">
                  <c:v>600</c:v>
                </c:pt>
                <c:pt idx="24">
                  <c:v>625</c:v>
                </c:pt>
                <c:pt idx="25">
                  <c:v>650</c:v>
                </c:pt>
              </c:numCache>
            </c:numRef>
          </c:xVal>
          <c:yVal>
            <c:numRef>
              <c:f>' Camb forros MP Optimo'!$T$37:$T$63</c:f>
              <c:numCache>
                <c:formatCode>0.000</c:formatCode>
                <c:ptCount val="27"/>
                <c:pt idx="1">
                  <c:v>391.56233567389427</c:v>
                </c:pt>
                <c:pt idx="2">
                  <c:v>227.03581003723357</c:v>
                </c:pt>
                <c:pt idx="3">
                  <c:v>179.3189707543288</c:v>
                </c:pt>
                <c:pt idx="4">
                  <c:v>159.8493848513647</c:v>
                </c:pt>
                <c:pt idx="5">
                  <c:v>151.20061729394411</c:v>
                </c:pt>
                <c:pt idx="6">
                  <c:v>147.67244019824867</c:v>
                </c:pt>
                <c:pt idx="7">
                  <c:v>146.87399948091263</c:v>
                </c:pt>
                <c:pt idx="8">
                  <c:v>147.63856455194443</c:v>
                </c:pt>
                <c:pt idx="9">
                  <c:v>149.33531824751961</c:v>
                </c:pt>
                <c:pt idx="10">
                  <c:v>151.5970452301049</c:v>
                </c:pt>
                <c:pt idx="11">
                  <c:v>154.19780428374989</c:v>
                </c:pt>
                <c:pt idx="12">
                  <c:v>156.99253786681354</c:v>
                </c:pt>
                <c:pt idx="13">
                  <c:v>159.8849958672761</c:v>
                </c:pt>
                <c:pt idx="14">
                  <c:v>162.80967264450928</c:v>
                </c:pt>
                <c:pt idx="15">
                  <c:v>165.72113700146883</c:v>
                </c:pt>
                <c:pt idx="16">
                  <c:v>168.58747283923313</c:v>
                </c:pt>
                <c:pt idx="17">
                  <c:v>171.38610824282242</c:v>
                </c:pt>
                <c:pt idx="18">
                  <c:v>174.10108508638677</c:v>
                </c:pt>
                <c:pt idx="19">
                  <c:v>176.72122570433615</c:v>
                </c:pt>
                <c:pt idx="20">
                  <c:v>179.23887387275312</c:v>
                </c:pt>
                <c:pt idx="21">
                  <c:v>181.6490124276319</c:v>
                </c:pt>
                <c:pt idx="22">
                  <c:v>183.94863313565392</c:v>
                </c:pt>
                <c:pt idx="23">
                  <c:v>186.1362786584487</c:v>
                </c:pt>
                <c:pt idx="24">
                  <c:v>188.21170384871394</c:v>
                </c:pt>
                <c:pt idx="25">
                  <c:v>190.175620994783</c:v>
                </c:pt>
                <c:pt idx="26">
                  <c:v>192.02950489113567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4E93-45E6-B062-3CA19E7DF2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02794080"/>
        <c:axId val="902790336"/>
      </c:scatterChart>
      <c:valAx>
        <c:axId val="90279408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PE"/>
                  <a:t>Horas de operación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902790336"/>
        <c:crosses val="autoZero"/>
        <c:crossBetween val="midCat"/>
      </c:valAx>
      <c:valAx>
        <c:axId val="902790336"/>
        <c:scaling>
          <c:orientation val="minMax"/>
          <c:max val="4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PE"/>
                  <a:t>Costo global especifico cgs $/Hr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</c:title>
        <c:numFmt formatCode="0.00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90279408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accent4">
        <a:lumMod val="20000"/>
        <a:lumOff val="80000"/>
      </a:schemeClr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Curvas de decisiones </a:t>
            </a:r>
          </a:p>
        </c:rich>
      </c:tx>
      <c:overlay val="0"/>
    </c:title>
    <c:autoTitleDeleted val="0"/>
    <c:plotArea>
      <c:layout/>
      <c:scatterChart>
        <c:scatterStyle val="smoothMarker"/>
        <c:varyColors val="0"/>
        <c:ser>
          <c:idx val="1"/>
          <c:order val="1"/>
          <c:spPr>
            <a:ln>
              <a:solidFill>
                <a:srgbClr val="C00000"/>
              </a:solidFill>
            </a:ln>
          </c:spPr>
          <c:marker>
            <c:symbol val="none"/>
          </c:marker>
          <c:xVal>
            <c:numRef>
              <c:f>'Frec Op Chancad'!$C$24:$C$38</c:f>
              <c:numCache>
                <c:formatCode>General</c:formatCode>
                <c:ptCount val="10"/>
                <c:pt idx="0">
                  <c:v>10</c:v>
                </c:pt>
                <c:pt idx="1">
                  <c:v>20</c:v>
                </c:pt>
                <c:pt idx="2">
                  <c:v>30</c:v>
                </c:pt>
                <c:pt idx="3">
                  <c:v>40</c:v>
                </c:pt>
                <c:pt idx="4">
                  <c:v>50</c:v>
                </c:pt>
                <c:pt idx="5">
                  <c:v>60</c:v>
                </c:pt>
                <c:pt idx="6">
                  <c:v>70</c:v>
                </c:pt>
                <c:pt idx="7">
                  <c:v>80</c:v>
                </c:pt>
                <c:pt idx="8">
                  <c:v>140</c:v>
                </c:pt>
                <c:pt idx="9">
                  <c:v>150</c:v>
                </c:pt>
              </c:numCache>
            </c:numRef>
          </c:xVal>
          <c:yVal>
            <c:numRef>
              <c:f>'Frec Op Chancad'!$H$24:$H$38</c:f>
              <c:numCache>
                <c:formatCode>0.0%</c:formatCode>
                <c:ptCount val="10"/>
                <c:pt idx="0">
                  <c:v>0.4652927420645952</c:v>
                </c:pt>
                <c:pt idx="1">
                  <c:v>0.29042920627473312</c:v>
                </c:pt>
                <c:pt idx="2">
                  <c:v>0.24210908120983737</c:v>
                </c:pt>
                <c:pt idx="3">
                  <c:v>0.22338161144699253</c:v>
                </c:pt>
                <c:pt idx="4">
                  <c:v>0.21542867574492544</c:v>
                </c:pt>
                <c:pt idx="5">
                  <c:v>0.21219961539381621</c:v>
                </c:pt>
                <c:pt idx="6">
                  <c:v>0.21121753296297471</c:v>
                </c:pt>
                <c:pt idx="7">
                  <c:v>0.21131831490777017</c:v>
                </c:pt>
                <c:pt idx="8">
                  <c:v>0.21528253954390303</c:v>
                </c:pt>
                <c:pt idx="9">
                  <c:v>0.21567672156564616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A3D7-4EBC-A72D-38317AE94E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9504623"/>
        <c:axId val="1"/>
      </c:scatterChart>
      <c:scatterChart>
        <c:scatterStyle val="smoothMarker"/>
        <c:varyColors val="0"/>
        <c:ser>
          <c:idx val="0"/>
          <c:order val="0"/>
          <c:spPr>
            <a:ln>
              <a:solidFill>
                <a:srgbClr val="00B050"/>
              </a:solidFill>
            </a:ln>
          </c:spPr>
          <c:marker>
            <c:symbol val="none"/>
          </c:marker>
          <c:xVal>
            <c:numRef>
              <c:f>'Frec Op Chancad'!$C$24:$C$38</c:f>
              <c:numCache>
                <c:formatCode>General</c:formatCode>
                <c:ptCount val="10"/>
                <c:pt idx="0">
                  <c:v>10</c:v>
                </c:pt>
                <c:pt idx="1">
                  <c:v>20</c:v>
                </c:pt>
                <c:pt idx="2">
                  <c:v>30</c:v>
                </c:pt>
                <c:pt idx="3">
                  <c:v>40</c:v>
                </c:pt>
                <c:pt idx="4">
                  <c:v>50</c:v>
                </c:pt>
                <c:pt idx="5">
                  <c:v>60</c:v>
                </c:pt>
                <c:pt idx="6">
                  <c:v>70</c:v>
                </c:pt>
                <c:pt idx="7">
                  <c:v>80</c:v>
                </c:pt>
                <c:pt idx="8">
                  <c:v>140</c:v>
                </c:pt>
                <c:pt idx="9">
                  <c:v>150</c:v>
                </c:pt>
              </c:numCache>
            </c:numRef>
          </c:xVal>
          <c:yVal>
            <c:numRef>
              <c:f>'Frec Op Chancad'!$F$24:$F$38</c:f>
              <c:numCache>
                <c:formatCode>0.0</c:formatCode>
                <c:ptCount val="10"/>
                <c:pt idx="0">
                  <c:v>369.30481998193875</c:v>
                </c:pt>
                <c:pt idx="1">
                  <c:v>245.87820150518036</c:v>
                </c:pt>
                <c:pt idx="2">
                  <c:v>215.1653483027446</c:v>
                </c:pt>
                <c:pt idx="3">
                  <c:v>205.41157320970274</c:v>
                </c:pt>
                <c:pt idx="4">
                  <c:v>202.87983271333468</c:v>
                </c:pt>
                <c:pt idx="5">
                  <c:v>203.23309866383627</c:v>
                </c:pt>
                <c:pt idx="6">
                  <c:v>204.74194265460335</c:v>
                </c:pt>
                <c:pt idx="7">
                  <c:v>206.62593745845069</c:v>
                </c:pt>
                <c:pt idx="8">
                  <c:v>214.6732992631602</c:v>
                </c:pt>
                <c:pt idx="9">
                  <c:v>215.25655434696984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A3D7-4EBC-A72D-38317AE94E1E}"/>
            </c:ext>
          </c:extLst>
        </c:ser>
        <c:ser>
          <c:idx val="2"/>
          <c:order val="2"/>
          <c:tx>
            <c:v>Cip</c:v>
          </c:tx>
          <c:spPr>
            <a:ln>
              <a:solidFill>
                <a:srgbClr val="0070C0"/>
              </a:solidFill>
            </a:ln>
          </c:spPr>
          <c:marker>
            <c:symbol val="none"/>
          </c:marker>
          <c:xVal>
            <c:numRef>
              <c:f>'Frec Op Chancad'!$C$24:$C$38</c:f>
              <c:numCache>
                <c:formatCode>General</c:formatCode>
                <c:ptCount val="10"/>
                <c:pt idx="0">
                  <c:v>10</c:v>
                </c:pt>
                <c:pt idx="1">
                  <c:v>20</c:v>
                </c:pt>
                <c:pt idx="2">
                  <c:v>30</c:v>
                </c:pt>
                <c:pt idx="3">
                  <c:v>40</c:v>
                </c:pt>
                <c:pt idx="4">
                  <c:v>50</c:v>
                </c:pt>
                <c:pt idx="5">
                  <c:v>60</c:v>
                </c:pt>
                <c:pt idx="6">
                  <c:v>70</c:v>
                </c:pt>
                <c:pt idx="7">
                  <c:v>80</c:v>
                </c:pt>
                <c:pt idx="8">
                  <c:v>140</c:v>
                </c:pt>
                <c:pt idx="9">
                  <c:v>150</c:v>
                </c:pt>
              </c:numCache>
            </c:numRef>
          </c:xVal>
          <c:yVal>
            <c:numRef>
              <c:f>'Frec Op Chancad'!$G$24:$G$38</c:f>
              <c:numCache>
                <c:formatCode>0.00</c:formatCode>
                <c:ptCount val="10"/>
                <c:pt idx="0">
                  <c:v>301.52060853696429</c:v>
                </c:pt>
                <c:pt idx="1">
                  <c:v>152.3572121747452</c:v>
                </c:pt>
                <c:pt idx="2">
                  <c:v>103.22022365152266</c:v>
                </c:pt>
                <c:pt idx="3">
                  <c:v>79.160357794841659</c:v>
                </c:pt>
                <c:pt idx="4">
                  <c:v>65.18541303119936</c:v>
                </c:pt>
                <c:pt idx="5">
                  <c:v>56.288474935589264</c:v>
                </c:pt>
                <c:pt idx="6">
                  <c:v>50.31263288002895</c:v>
                </c:pt>
                <c:pt idx="7">
                  <c:v>46.168599866373725</c:v>
                </c:pt>
                <c:pt idx="8">
                  <c:v>37.301983912383811</c:v>
                </c:pt>
                <c:pt idx="9">
                  <c:v>36.926510437852329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A3D7-4EBC-A72D-38317AE94E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53764063"/>
        <c:axId val="1453759487"/>
      </c:scatterChart>
      <c:valAx>
        <c:axId val="119504623"/>
        <c:scaling>
          <c:orientation val="minMax"/>
          <c:max val="15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Edad  (Hrs)</a:t>
                </a:r>
              </a:p>
            </c:rich>
          </c:tx>
          <c:layout>
            <c:manualLayout>
              <c:xMode val="edge"/>
              <c:yMode val="edge"/>
              <c:x val="0.46814640725310996"/>
              <c:y val="0.91511835103180905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s-PE"/>
          </a:p>
        </c:txPr>
        <c:crossAx val="1"/>
        <c:crossesAt val="0"/>
        <c:crossBetween val="midCat"/>
      </c:valAx>
      <c:valAx>
        <c:axId val="1"/>
        <c:scaling>
          <c:orientation val="minMax"/>
          <c:min val="0"/>
        </c:scaling>
        <c:delete val="0"/>
        <c:axPos val="l"/>
        <c:majorGridlines/>
        <c:minorGridlines>
          <c:spPr>
            <a:ln>
              <a:noFill/>
            </a:ln>
          </c:spPr>
        </c:minorGridlines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cgp (KU$S/sem)</a:t>
                </a:r>
              </a:p>
            </c:rich>
          </c:tx>
          <c:layout>
            <c:manualLayout>
              <c:xMode val="edge"/>
              <c:yMode val="edge"/>
              <c:x val="9.2336103416435829E-3"/>
              <c:y val="0.35434034048496232"/>
            </c:manualLayout>
          </c:layout>
          <c:overlay val="0"/>
        </c:title>
        <c:numFmt formatCode="0.0%" sourceLinked="1"/>
        <c:majorTickMark val="none"/>
        <c:minorTickMark val="out"/>
        <c:tickLblPos val="nextTo"/>
        <c:spPr>
          <a:ln/>
        </c:spPr>
        <c:crossAx val="119504623"/>
        <c:crosses val="autoZero"/>
        <c:crossBetween val="midCat"/>
      </c:valAx>
      <c:valAx>
        <c:axId val="1453759487"/>
        <c:scaling>
          <c:orientation val="minMax"/>
        </c:scaling>
        <c:delete val="0"/>
        <c:axPos val="r"/>
        <c:minorGridlines>
          <c:spPr>
            <a:ln>
              <a:noFill/>
            </a:ln>
          </c:spPr>
        </c:minorGridlines>
        <c:numFmt formatCode="0.0" sourceLinked="1"/>
        <c:majorTickMark val="out"/>
        <c:minorTickMark val="none"/>
        <c:tickLblPos val="nextTo"/>
        <c:crossAx val="1453764063"/>
        <c:crosses val="max"/>
        <c:crossBetween val="midCat"/>
      </c:valAx>
      <c:valAx>
        <c:axId val="1453764063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453759487"/>
        <c:crosses val="autoZero"/>
        <c:crossBetween val="midCat"/>
      </c:valAx>
    </c:plotArea>
    <c:plotVisOnly val="1"/>
    <c:dispBlanksAs val="gap"/>
    <c:showDLblsOverMax val="0"/>
  </c:chart>
  <c:spPr>
    <a:gradFill>
      <a:gsLst>
        <a:gs pos="0">
          <a:schemeClr val="accent1">
            <a:lumMod val="5000"/>
            <a:lumOff val="95000"/>
          </a:schemeClr>
        </a:gs>
        <a:gs pos="74000">
          <a:schemeClr val="accent1">
            <a:lumMod val="45000"/>
            <a:lumOff val="55000"/>
          </a:schemeClr>
        </a:gs>
        <a:gs pos="83000">
          <a:schemeClr val="accent1">
            <a:lumMod val="45000"/>
            <a:lumOff val="55000"/>
          </a:schemeClr>
        </a:gs>
        <a:gs pos="100000">
          <a:schemeClr val="accent1">
            <a:lumMod val="30000"/>
            <a:lumOff val="70000"/>
          </a:schemeClr>
        </a:gs>
      </a:gsLst>
      <a:lin ang="5400000" scaled="1"/>
    </a:gradFill>
  </c:spPr>
  <c:externalData r:id="rId2">
    <c:autoUpdate val="0"/>
  </c:externalData>
  <c:userShapes r:id="rId3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image" Target="../media/image6.emf"/><Relationship Id="rId4" Type="http://schemas.openxmlformats.org/officeDocument/2006/relationships/image" Target="../media/image9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0.15352</cdr:x>
      <cdr:y>0.39787</cdr:y>
    </cdr:from>
    <cdr:to>
      <cdr:x>0.63953</cdr:x>
      <cdr:y>0.39787</cdr:y>
    </cdr:to>
    <cdr:cxnSp macro="">
      <cdr:nvCxnSpPr>
        <cdr:cNvPr id="5" name="Conector recto 4">
          <a:extLst xmlns:a="http://schemas.openxmlformats.org/drawingml/2006/main">
            <a:ext uri="{FF2B5EF4-FFF2-40B4-BE49-F238E27FC236}">
              <a16:creationId xmlns:a16="http://schemas.microsoft.com/office/drawing/2014/main" id="{53AC5C0C-1DB0-4678-8680-309E5545B20B}"/>
            </a:ext>
          </a:extLst>
        </cdr:cNvPr>
        <cdr:cNvCxnSpPr/>
      </cdr:nvCxnSpPr>
      <cdr:spPr>
        <a:xfrm xmlns:a="http://schemas.openxmlformats.org/drawingml/2006/main">
          <a:off x="708991" y="1126159"/>
          <a:ext cx="2244587" cy="0"/>
        </a:xfrm>
        <a:prstGeom xmlns:a="http://schemas.openxmlformats.org/drawingml/2006/main" prst="line">
          <a:avLst/>
        </a:prstGeom>
        <a:ln xmlns:a="http://schemas.openxmlformats.org/drawingml/2006/main" w="44450" cmpd="dbl">
          <a:solidFill>
            <a:srgbClr val="C0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0.30057</cdr:x>
      <cdr:y>0.39787</cdr:y>
    </cdr:from>
    <cdr:to>
      <cdr:x>0.30057</cdr:x>
      <cdr:y>0.76951</cdr:y>
    </cdr:to>
    <cdr:cxnSp macro="">
      <cdr:nvCxnSpPr>
        <cdr:cNvPr id="7" name="Conector recto 6">
          <a:extLst xmlns:a="http://schemas.openxmlformats.org/drawingml/2006/main">
            <a:ext uri="{FF2B5EF4-FFF2-40B4-BE49-F238E27FC236}">
              <a16:creationId xmlns:a16="http://schemas.microsoft.com/office/drawing/2014/main" id="{4AB3FB0C-83D5-441A-9AB2-4D4B8CCA9654}"/>
            </a:ext>
          </a:extLst>
        </cdr:cNvPr>
        <cdr:cNvCxnSpPr/>
      </cdr:nvCxnSpPr>
      <cdr:spPr>
        <a:xfrm xmlns:a="http://schemas.openxmlformats.org/drawingml/2006/main" flipH="1">
          <a:off x="1388165" y="1126159"/>
          <a:ext cx="1" cy="1051891"/>
        </a:xfrm>
        <a:prstGeom xmlns:a="http://schemas.openxmlformats.org/drawingml/2006/main" prst="line">
          <a:avLst/>
        </a:prstGeom>
        <a:ln xmlns:a="http://schemas.openxmlformats.org/drawingml/2006/main" w="38100" cmpd="dbl">
          <a:solidFill>
            <a:srgbClr val="C0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0.44246</cdr:x>
      <cdr:y>0.58842</cdr:y>
    </cdr:from>
    <cdr:to>
      <cdr:x>0.44246</cdr:x>
      <cdr:y>0.73352</cdr:y>
    </cdr:to>
    <cdr:cxnSp macro="">
      <cdr:nvCxnSpPr>
        <cdr:cNvPr id="3" name="Conector recto de flecha 2">
          <a:extLst xmlns:a="http://schemas.openxmlformats.org/drawingml/2006/main">
            <a:ext uri="{FF2B5EF4-FFF2-40B4-BE49-F238E27FC236}">
              <a16:creationId xmlns:a16="http://schemas.microsoft.com/office/drawing/2014/main" id="{3DB61912-2993-4F1F-BC62-9D40C7276A2F}"/>
            </a:ext>
          </a:extLst>
        </cdr:cNvPr>
        <cdr:cNvCxnSpPr/>
      </cdr:nvCxnSpPr>
      <cdr:spPr>
        <a:xfrm xmlns:a="http://schemas.openxmlformats.org/drawingml/2006/main">
          <a:off x="1451753" y="1065899"/>
          <a:ext cx="0" cy="262845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0.61251</cdr:x>
      <cdr:y>0.24183</cdr:y>
    </cdr:from>
    <cdr:to>
      <cdr:x>0.96242</cdr:x>
      <cdr:y>0.38625</cdr:y>
    </cdr:to>
    <cdr:sp macro="" textlink="">
      <cdr:nvSpPr>
        <cdr:cNvPr id="2" name="CuadroTexto 11">
          <a:extLst xmlns:a="http://schemas.openxmlformats.org/drawingml/2006/main">
            <a:ext uri="{FF2B5EF4-FFF2-40B4-BE49-F238E27FC236}">
              <a16:creationId xmlns:a16="http://schemas.microsoft.com/office/drawing/2014/main" id="{AB850F22-EC55-44B9-A92D-025FCC096761}"/>
            </a:ext>
          </a:extLst>
        </cdr:cNvPr>
        <cdr:cNvSpPr txBox="1"/>
      </cdr:nvSpPr>
      <cdr:spPr>
        <a:xfrm xmlns:a="http://schemas.openxmlformats.org/drawingml/2006/main">
          <a:off x="2009696" y="438068"/>
          <a:ext cx="1148070" cy="261610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2">
            <a:lumMod val="20000"/>
            <a:lumOff val="80000"/>
          </a:schemeClr>
        </a:solidFill>
        <a:ln xmlns:a="http://schemas.openxmlformats.org/drawingml/2006/main">
          <a:solidFill>
            <a:srgbClr val="C00000"/>
          </a:solidFill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wrap="square" rtlCol="0" anchor="t">
          <a:spAutoFit/>
        </a:bodyPr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PE" sz="1100"/>
            <a:t>MTBF</a:t>
          </a:r>
          <a:r>
            <a:rPr lang="es-PE" sz="1100" baseline="-25000"/>
            <a:t>py</a:t>
          </a:r>
          <a:r>
            <a:rPr lang="es-PE" sz="1100" baseline="0"/>
            <a:t> = 799 Hr</a:t>
          </a:r>
          <a:endParaRPr lang="es-PE" sz="1100" baseline="-2500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0.6239</cdr:x>
      <cdr:y>0.24183</cdr:y>
    </cdr:from>
    <cdr:to>
      <cdr:x>0.98403</cdr:x>
      <cdr:y>0.37848</cdr:y>
    </cdr:to>
    <cdr:sp macro="" textlink="">
      <cdr:nvSpPr>
        <cdr:cNvPr id="2" name="CuadroTexto 11">
          <a:extLst xmlns:a="http://schemas.openxmlformats.org/drawingml/2006/main">
            <a:ext uri="{FF2B5EF4-FFF2-40B4-BE49-F238E27FC236}">
              <a16:creationId xmlns:a16="http://schemas.microsoft.com/office/drawing/2014/main" id="{AB850F22-EC55-44B9-A92D-025FCC096761}"/>
            </a:ext>
          </a:extLst>
        </cdr:cNvPr>
        <cdr:cNvSpPr txBox="1"/>
      </cdr:nvSpPr>
      <cdr:spPr>
        <a:xfrm xmlns:a="http://schemas.openxmlformats.org/drawingml/2006/main">
          <a:off x="2047067" y="462969"/>
          <a:ext cx="1181629" cy="261610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2">
            <a:lumMod val="20000"/>
            <a:lumOff val="80000"/>
          </a:schemeClr>
        </a:solidFill>
        <a:ln xmlns:a="http://schemas.openxmlformats.org/drawingml/2006/main">
          <a:solidFill>
            <a:srgbClr val="C00000"/>
          </a:solidFill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wrap="square" rtlCol="0" anchor="t">
          <a:spAutoFit/>
        </a:bodyPr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PE" sz="1100" dirty="0" err="1"/>
            <a:t>MTBF</a:t>
          </a:r>
          <a:r>
            <a:rPr lang="es-PE" sz="1100" baseline="-25000" dirty="0" err="1"/>
            <a:t>py</a:t>
          </a:r>
          <a:r>
            <a:rPr lang="es-PE" sz="1100" baseline="0" dirty="0"/>
            <a:t> = 462 </a:t>
          </a:r>
          <a:r>
            <a:rPr lang="es-PE" sz="1100" baseline="0" dirty="0" err="1"/>
            <a:t>Hr</a:t>
          </a:r>
          <a:endParaRPr lang="es-PE" sz="1100" baseline="-25000" dirty="0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0.89782</cdr:x>
      <cdr:y>0.76258</cdr:y>
    </cdr:from>
    <cdr:to>
      <cdr:x>0.89782</cdr:x>
      <cdr:y>0.82909</cdr:y>
    </cdr:to>
    <cdr:cxnSp macro="">
      <cdr:nvCxnSpPr>
        <cdr:cNvPr id="4" name="Conector recto de flecha 3">
          <a:extLst xmlns:a="http://schemas.openxmlformats.org/drawingml/2006/main">
            <a:ext uri="{FF2B5EF4-FFF2-40B4-BE49-F238E27FC236}">
              <a16:creationId xmlns:a16="http://schemas.microsoft.com/office/drawing/2014/main" id="{5FCF5B56-C086-4E7D-BD83-E6FD59B006A0}"/>
            </a:ext>
          </a:extLst>
        </cdr:cNvPr>
        <cdr:cNvCxnSpPr/>
      </cdr:nvCxnSpPr>
      <cdr:spPr>
        <a:xfrm xmlns:a="http://schemas.openxmlformats.org/drawingml/2006/main">
          <a:off x="4939480" y="2533528"/>
          <a:ext cx="0" cy="220980"/>
        </a:xfrm>
        <a:prstGeom xmlns:a="http://schemas.openxmlformats.org/drawingml/2006/main" prst="straightConnector1">
          <a:avLst/>
        </a:prstGeom>
        <a:ln xmlns:a="http://schemas.openxmlformats.org/drawingml/2006/main" w="15875">
          <a:solidFill>
            <a:srgbClr val="0070C0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69957DB-A4CE-4B3E-B5EB-8FF87DEE49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939748A-67D2-4FCD-BD3C-307E4AA8AB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BB360E4-CC7C-4142-B49A-5B185F2505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85CCD-E798-40E3-9541-2E783CDA9270}" type="datetimeFigureOut">
              <a:rPr lang="es-PE" smtClean="0"/>
              <a:t>3/09/2024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690005D-62BB-4F6C-8B6F-0EDABE43A9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EE1159D-6AED-42BB-BE34-3CC5895005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221F1-E0B1-49BF-81B0-2412F65BDD2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6020209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9153DE9-4391-4819-A3EB-7B4CA23975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5427BCA-9017-4D6B-B3EA-FB8F3835B5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51AC2CB-78A9-4A3B-ADF6-C39ADBF8D7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85CCD-E798-40E3-9541-2E783CDA9270}" type="datetimeFigureOut">
              <a:rPr lang="es-PE" smtClean="0"/>
              <a:t>3/09/2024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C6E83ED-544A-40BE-BF34-282EA3B85E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ADF78A1-93A8-417A-A85F-1D8BF3850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221F1-E0B1-49BF-81B0-2412F65BDD2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7501580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6D3E54FF-CAD4-4038-A1CC-20F8434915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3EAE6F4-EF7F-4FD1-8967-2192F6DBD4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C85DFAE-1E92-44D3-A744-D34D4D8EC5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85CCD-E798-40E3-9541-2E783CDA9270}" type="datetimeFigureOut">
              <a:rPr lang="es-PE" smtClean="0"/>
              <a:t>3/09/2024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FFE9B12-F4DE-4141-B9CA-15CC210CC4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B168DE0-7814-4670-AA45-1EA6F2E826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221F1-E0B1-49BF-81B0-2412F65BDD2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6442629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8CD0523-088F-4079-AE0A-FDEAF41898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86397E7-AAC3-4805-8229-1EC56381AE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83569E3-E36C-4294-9A2F-7FBC8047F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85CCD-E798-40E3-9541-2E783CDA9270}" type="datetimeFigureOut">
              <a:rPr lang="es-PE" smtClean="0"/>
              <a:t>3/09/2024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594EDC0-74C8-42B6-9484-C4C3737B17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AF40113-EA85-4FCA-A21B-72C954177B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221F1-E0B1-49BF-81B0-2412F65BDD2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7816471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A861C9-641A-429C-89A2-C44A395D10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8D8B4D3-B406-44A7-BD63-E598FC8546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6E70C58-25F0-476E-B88E-67AD57C23B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85CCD-E798-40E3-9541-2E783CDA9270}" type="datetimeFigureOut">
              <a:rPr lang="es-PE" smtClean="0"/>
              <a:t>3/09/2024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A724823-C52E-4CEA-A8CA-880D12993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C03D70E-A183-43B3-97F8-B4A0C7BE4C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221F1-E0B1-49BF-81B0-2412F65BDD2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41926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FBF215-C32D-4E5C-8B8B-831A5787D9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AAB5022-47B8-488D-9C41-E6F08DDA14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B67A653-9FBE-4323-9C55-F2C29BCD64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A3F9B43-9A23-452D-96A8-194DCA3D56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85CCD-E798-40E3-9541-2E783CDA9270}" type="datetimeFigureOut">
              <a:rPr lang="es-PE" smtClean="0"/>
              <a:t>3/09/2024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AC75238-17E9-4773-BC33-9304BDAAC9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186A948-4CE0-41BD-A24B-6DF916624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221F1-E0B1-49BF-81B0-2412F65BDD2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152584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AFB954-5DA3-4EB7-A1A6-212B005F90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1BAB83F-0C7E-4C4B-B8FE-33C9E5F3FE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D616213-7FE2-4B93-9D18-66C62EC43C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65BE72E3-497B-4077-988B-E201BD6716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58CF9AE-3421-4D10-BC43-F6D52D2E60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2E85338F-DD9C-4329-A268-A37B8137DC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85CCD-E798-40E3-9541-2E783CDA9270}" type="datetimeFigureOut">
              <a:rPr lang="es-PE" smtClean="0"/>
              <a:t>3/09/2024</a:t>
            </a:fld>
            <a:endParaRPr lang="es-PE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E94BDD8D-E0F3-428F-81F8-5D50EB3787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21FDD9EF-18E0-4A63-A292-124B54D82B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221F1-E0B1-49BF-81B0-2412F65BDD2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76775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9B51A8-AEE2-4D82-8AAE-A36A7E6303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FB2B10BA-38A7-4D75-AAC4-AECDC89FC3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85CCD-E798-40E3-9541-2E783CDA9270}" type="datetimeFigureOut">
              <a:rPr lang="es-PE" smtClean="0"/>
              <a:t>3/09/2024</a:t>
            </a:fld>
            <a:endParaRPr lang="es-PE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4782578-F003-4BFD-BC06-B370AD09BD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8A9B1B7-D7A5-4D7B-83A6-268A947FA8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221F1-E0B1-49BF-81B0-2412F65BDD2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6627695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C14DE91-534E-42ED-9184-90D15E4C55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85CCD-E798-40E3-9541-2E783CDA9270}" type="datetimeFigureOut">
              <a:rPr lang="es-PE" smtClean="0"/>
              <a:t>3/09/2024</a:t>
            </a:fld>
            <a:endParaRPr lang="es-PE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94F58D75-2643-4244-B304-47E80E432E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77C3D14-C0FA-494D-B6BE-D9D5D7DBDF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221F1-E0B1-49BF-81B0-2412F65BDD2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693608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330C54-F31F-4302-A81E-67D01559C9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B030B7D-3FAD-44D6-9685-76D72AE045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646A447-8DAE-40CB-8810-3EA9A5F36B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9715EBB-73DE-4E3E-8906-0C8BAC0F2B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85CCD-E798-40E3-9541-2E783CDA9270}" type="datetimeFigureOut">
              <a:rPr lang="es-PE" smtClean="0"/>
              <a:t>3/09/2024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B9188C0-33D5-4E98-B5B1-8BC1D0C9CF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0A95D80-27E6-4414-8B74-2A0ACCA4D1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221F1-E0B1-49BF-81B0-2412F65BDD2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025028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3BF603A-4DB1-470B-B85B-9BF33A9F1F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52FB3371-6954-4341-B0DA-2BEE3EB755D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7A3FF7F-7E86-43EC-9F22-B4815A04E7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F4587AE-E48F-4B32-AF1F-12A3034326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85CCD-E798-40E3-9541-2E783CDA9270}" type="datetimeFigureOut">
              <a:rPr lang="es-PE" smtClean="0"/>
              <a:t>3/09/2024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4118EF5-37E1-4032-B372-45B1FB0034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DA5FF23-E433-481A-AA50-64D86CE88A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221F1-E0B1-49BF-81B0-2412F65BDD2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3669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20DD5513-DCF2-4959-85D0-47712F98F5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091EACC-65BD-46ED-BAC9-047DE6770F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B9E81CD-1379-4EEA-BEFF-EBD63A9CAB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E85CCD-E798-40E3-9541-2E783CDA9270}" type="datetimeFigureOut">
              <a:rPr lang="es-PE" smtClean="0"/>
              <a:t>3/09/2024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17E2C2F-1941-4423-866D-B269C17EEE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63BA9FF-4D24-4351-885E-85AA9685F9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5221F1-E0B1-49BF-81B0-2412F65BDD2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196551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46.emf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emf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13" Type="http://schemas.openxmlformats.org/officeDocument/2006/relationships/package" Target="../embeddings/Microsoft_Excel_Worksheet3.xlsx"/><Relationship Id="rId3" Type="http://schemas.openxmlformats.org/officeDocument/2006/relationships/package" Target="../embeddings/Microsoft_Excel_Worksheet.xlsx"/><Relationship Id="rId7" Type="http://schemas.openxmlformats.org/officeDocument/2006/relationships/chart" Target="../charts/chart4.xml"/><Relationship Id="rId12" Type="http://schemas.openxmlformats.org/officeDocument/2006/relationships/image" Target="../media/image8.e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1.png"/><Relationship Id="rId1" Type="http://schemas.openxmlformats.org/officeDocument/2006/relationships/vmlDrawing" Target="../drawings/vmlDrawing1.vml"/><Relationship Id="rId6" Type="http://schemas.openxmlformats.org/officeDocument/2006/relationships/chart" Target="../charts/chart3.xml"/><Relationship Id="rId11" Type="http://schemas.openxmlformats.org/officeDocument/2006/relationships/package" Target="../embeddings/Microsoft_Excel_Worksheet2.xlsx"/><Relationship Id="rId5" Type="http://schemas.openxmlformats.org/officeDocument/2006/relationships/chart" Target="../charts/chart2.xml"/><Relationship Id="rId15" Type="http://schemas.openxmlformats.org/officeDocument/2006/relationships/image" Target="../media/image5.png"/><Relationship Id="rId10" Type="http://schemas.openxmlformats.org/officeDocument/2006/relationships/image" Target="../media/image7.emf"/><Relationship Id="rId4" Type="http://schemas.openxmlformats.org/officeDocument/2006/relationships/image" Target="../media/image6.emf"/><Relationship Id="rId9" Type="http://schemas.openxmlformats.org/officeDocument/2006/relationships/package" Target="../embeddings/Microsoft_Excel_Worksheet1.xlsx"/><Relationship Id="rId14" Type="http://schemas.openxmlformats.org/officeDocument/2006/relationships/image" Target="../media/image9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7" Type="http://schemas.openxmlformats.org/officeDocument/2006/relationships/image" Target="../media/image17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emf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emf"/><Relationship Id="rId4" Type="http://schemas.openxmlformats.org/officeDocument/2006/relationships/image" Target="../media/image20.png"/><Relationship Id="rId9" Type="http://schemas.openxmlformats.org/officeDocument/2006/relationships/image" Target="../media/image25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emf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emf"/><Relationship Id="rId4" Type="http://schemas.openxmlformats.org/officeDocument/2006/relationships/image" Target="../media/image28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emf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emf"/><Relationship Id="rId5" Type="http://schemas.openxmlformats.org/officeDocument/2006/relationships/image" Target="../media/image36.emf"/><Relationship Id="rId4" Type="http://schemas.openxmlformats.org/officeDocument/2006/relationships/image" Target="../media/image3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D65EA9-8E34-473A-8DCF-B5A4BDD7A4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688893"/>
            <a:ext cx="9144000" cy="1740107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r>
              <a:rPr lang="es-PE" dirty="0"/>
              <a:t>La Confiabilidad generadora de rentabilidad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D0BCD9C-A1DA-4F76-AD42-E4256EAA17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84574" y="4588153"/>
            <a:ext cx="4883426" cy="1147483"/>
          </a:xfrm>
          <a:solidFill>
            <a:schemeClr val="accent4">
              <a:lumMod val="75000"/>
            </a:schemeClr>
          </a:solidFill>
        </p:spPr>
        <p:txBody>
          <a:bodyPr>
            <a:normAutofit/>
          </a:bodyPr>
          <a:lstStyle/>
          <a:p>
            <a:pPr algn="r"/>
            <a:r>
              <a:rPr lang="es-PE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Mg. Jorge Cáceres Córdova</a:t>
            </a:r>
          </a:p>
          <a:p>
            <a:pPr algn="r"/>
            <a:r>
              <a:rPr lang="es-PE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Septiembre 2024</a:t>
            </a:r>
          </a:p>
          <a:p>
            <a:pPr algn="r"/>
            <a:r>
              <a:rPr lang="es-ES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Referencia: El Arte de Mantener por Dr. Rodrigo Pascual</a:t>
            </a:r>
          </a:p>
          <a:p>
            <a:pPr algn="r"/>
            <a:endParaRPr lang="es-PE" sz="1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0BFBC065-EC6A-4363-8E97-F9516A0230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139712" cy="1120237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FA5908D0-3D37-47B4-9334-80AE7A522B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219" y="6112888"/>
            <a:ext cx="10325995" cy="655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780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FEEADC91-9386-4B6C-A762-BC1CBB0AC31D}"/>
              </a:ext>
            </a:extLst>
          </p:cNvPr>
          <p:cNvSpPr txBox="1"/>
          <p:nvPr/>
        </p:nvSpPr>
        <p:spPr>
          <a:xfrm>
            <a:off x="4324995" y="16737"/>
            <a:ext cx="55454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s-PE"/>
            </a:defPPr>
            <a:lvl1pPr>
              <a:defRPr sz="2400"/>
            </a:lvl1pPr>
          </a:lstStyle>
          <a:p>
            <a:r>
              <a:rPr lang="es-PE" dirty="0"/>
              <a:t>9. Estructura del cálculo de la Confiabilidad</a:t>
            </a:r>
          </a:p>
        </p:txBody>
      </p:sp>
      <p:grpSp>
        <p:nvGrpSpPr>
          <p:cNvPr id="29" name="Grupo 28">
            <a:extLst>
              <a:ext uri="{FF2B5EF4-FFF2-40B4-BE49-F238E27FC236}">
                <a16:creationId xmlns:a16="http://schemas.microsoft.com/office/drawing/2014/main" id="{A9807EE4-0CE0-4DA3-83A3-08D735E6ACE4}"/>
              </a:ext>
            </a:extLst>
          </p:cNvPr>
          <p:cNvGrpSpPr/>
          <p:nvPr/>
        </p:nvGrpSpPr>
        <p:grpSpPr>
          <a:xfrm>
            <a:off x="3069802" y="567177"/>
            <a:ext cx="8996302" cy="6071988"/>
            <a:chOff x="927847" y="492622"/>
            <a:chExt cx="8996302" cy="6071988"/>
          </a:xfrm>
        </p:grpSpPr>
        <p:grpSp>
          <p:nvGrpSpPr>
            <p:cNvPr id="25" name="Grupo 24">
              <a:extLst>
                <a:ext uri="{FF2B5EF4-FFF2-40B4-BE49-F238E27FC236}">
                  <a16:creationId xmlns:a16="http://schemas.microsoft.com/office/drawing/2014/main" id="{90C07D95-07D1-495C-B2F3-899D22B854C1}"/>
                </a:ext>
              </a:extLst>
            </p:cNvPr>
            <p:cNvGrpSpPr/>
            <p:nvPr/>
          </p:nvGrpSpPr>
          <p:grpSpPr>
            <a:xfrm>
              <a:off x="927847" y="560294"/>
              <a:ext cx="3710353" cy="5961530"/>
              <a:chOff x="582706" y="649941"/>
              <a:chExt cx="3710353" cy="5961530"/>
            </a:xfrm>
          </p:grpSpPr>
          <p:grpSp>
            <p:nvGrpSpPr>
              <p:cNvPr id="50" name="Grupo 49">
                <a:extLst>
                  <a:ext uri="{FF2B5EF4-FFF2-40B4-BE49-F238E27FC236}">
                    <a16:creationId xmlns:a16="http://schemas.microsoft.com/office/drawing/2014/main" id="{F86F3C8F-1D03-40BF-ACF0-F66D7F3A5A29}"/>
                  </a:ext>
                </a:extLst>
              </p:cNvPr>
              <p:cNvGrpSpPr/>
              <p:nvPr/>
            </p:nvGrpSpPr>
            <p:grpSpPr>
              <a:xfrm>
                <a:off x="1108347" y="649941"/>
                <a:ext cx="3184712" cy="5961530"/>
                <a:chOff x="1108347" y="649941"/>
                <a:chExt cx="3184712" cy="5961530"/>
              </a:xfrm>
            </p:grpSpPr>
            <p:grpSp>
              <p:nvGrpSpPr>
                <p:cNvPr id="47" name="Grupo 46">
                  <a:extLst>
                    <a:ext uri="{FF2B5EF4-FFF2-40B4-BE49-F238E27FC236}">
                      <a16:creationId xmlns:a16="http://schemas.microsoft.com/office/drawing/2014/main" id="{061D3D60-43D1-49A3-8C7D-3AFC6063D73B}"/>
                    </a:ext>
                  </a:extLst>
                </p:cNvPr>
                <p:cNvGrpSpPr/>
                <p:nvPr/>
              </p:nvGrpSpPr>
              <p:grpSpPr>
                <a:xfrm>
                  <a:off x="1108347" y="649941"/>
                  <a:ext cx="3184712" cy="5961530"/>
                  <a:chOff x="786652" y="582706"/>
                  <a:chExt cx="3184712" cy="5961530"/>
                </a:xfrm>
              </p:grpSpPr>
              <p:sp>
                <p:nvSpPr>
                  <p:cNvPr id="3" name="Rectángulo 2">
                    <a:extLst>
                      <a:ext uri="{FF2B5EF4-FFF2-40B4-BE49-F238E27FC236}">
                        <a16:creationId xmlns:a16="http://schemas.microsoft.com/office/drawing/2014/main" id="{1258E2E3-9D24-4A06-AA7E-BAA69444CE1D}"/>
                      </a:ext>
                    </a:extLst>
                  </p:cNvPr>
                  <p:cNvSpPr/>
                  <p:nvPr/>
                </p:nvSpPr>
                <p:spPr>
                  <a:xfrm>
                    <a:off x="2241177" y="582706"/>
                    <a:ext cx="977153" cy="510988"/>
                  </a:xfrm>
                  <a:prstGeom prst="rect">
                    <a:avLst/>
                  </a:prstGeom>
                </p:spPr>
                <p:style>
                  <a:lnRef idx="0">
                    <a:schemeClr val="accent5"/>
                  </a:lnRef>
                  <a:fillRef idx="3">
                    <a:schemeClr val="accent5"/>
                  </a:fillRef>
                  <a:effectRef idx="3">
                    <a:schemeClr val="accent5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s-PE" sz="1100" dirty="0"/>
                      <a:t>Historial de fallas y costos</a:t>
                    </a:r>
                  </a:p>
                </p:txBody>
              </p:sp>
              <p:sp>
                <p:nvSpPr>
                  <p:cNvPr id="5" name="Rectángulo 4">
                    <a:extLst>
                      <a:ext uri="{FF2B5EF4-FFF2-40B4-BE49-F238E27FC236}">
                        <a16:creationId xmlns:a16="http://schemas.microsoft.com/office/drawing/2014/main" id="{88CDCF02-9A45-461C-AD90-B283348539E8}"/>
                      </a:ext>
                    </a:extLst>
                  </p:cNvPr>
                  <p:cNvSpPr/>
                  <p:nvPr/>
                </p:nvSpPr>
                <p:spPr>
                  <a:xfrm>
                    <a:off x="2241177" y="1335742"/>
                    <a:ext cx="977153" cy="923364"/>
                  </a:xfrm>
                  <a:prstGeom prst="rect">
                    <a:avLst/>
                  </a:prstGeom>
                </p:spPr>
                <p:style>
                  <a:lnRef idx="0">
                    <a:schemeClr val="accent5"/>
                  </a:lnRef>
                  <a:fillRef idx="3">
                    <a:schemeClr val="accent5"/>
                  </a:fillRef>
                  <a:effectRef idx="3">
                    <a:schemeClr val="accent5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s-PE" sz="1100" dirty="0"/>
                      <a:t>Selección del equipo, Sistema, Sub sistema o componente</a:t>
                    </a:r>
                  </a:p>
                </p:txBody>
              </p:sp>
              <p:sp>
                <p:nvSpPr>
                  <p:cNvPr id="6" name="Rectángulo 5">
                    <a:extLst>
                      <a:ext uri="{FF2B5EF4-FFF2-40B4-BE49-F238E27FC236}">
                        <a16:creationId xmlns:a16="http://schemas.microsoft.com/office/drawing/2014/main" id="{0DB862C1-1AC5-4B2B-9DEB-660E2E851611}"/>
                      </a:ext>
                    </a:extLst>
                  </p:cNvPr>
                  <p:cNvSpPr/>
                  <p:nvPr/>
                </p:nvSpPr>
                <p:spPr>
                  <a:xfrm>
                    <a:off x="2241177" y="2501154"/>
                    <a:ext cx="977152" cy="519953"/>
                  </a:xfrm>
                  <a:prstGeom prst="rect">
                    <a:avLst/>
                  </a:prstGeom>
                </p:spPr>
                <p:style>
                  <a:lnRef idx="0">
                    <a:schemeClr val="accent5"/>
                  </a:lnRef>
                  <a:fillRef idx="3">
                    <a:schemeClr val="accent5"/>
                  </a:fillRef>
                  <a:effectRef idx="3">
                    <a:schemeClr val="accent5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s-PE" sz="1100" dirty="0"/>
                      <a:t>Análisis de tendencia</a:t>
                    </a:r>
                  </a:p>
                </p:txBody>
              </p:sp>
              <p:sp>
                <p:nvSpPr>
                  <p:cNvPr id="7" name="Rombo 6">
                    <a:extLst>
                      <a:ext uri="{FF2B5EF4-FFF2-40B4-BE49-F238E27FC236}">
                        <a16:creationId xmlns:a16="http://schemas.microsoft.com/office/drawing/2014/main" id="{B052CA60-EA29-43A1-9DEC-F51275D4A532}"/>
                      </a:ext>
                    </a:extLst>
                  </p:cNvPr>
                  <p:cNvSpPr/>
                  <p:nvPr/>
                </p:nvSpPr>
                <p:spPr>
                  <a:xfrm>
                    <a:off x="1833282" y="3263155"/>
                    <a:ext cx="1792942" cy="923364"/>
                  </a:xfrm>
                  <a:prstGeom prst="diamond">
                    <a:avLst/>
                  </a:prstGeom>
                </p:spPr>
                <p:style>
                  <a:lnRef idx="0">
                    <a:schemeClr val="accent5"/>
                  </a:lnRef>
                  <a:fillRef idx="3">
                    <a:schemeClr val="accent5"/>
                  </a:fillRef>
                  <a:effectRef idx="3">
                    <a:schemeClr val="accent5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s-PE" sz="1050" dirty="0"/>
                      <a:t>Distribución de probabilidad Weibull</a:t>
                    </a:r>
                  </a:p>
                </p:txBody>
              </p:sp>
              <p:sp>
                <p:nvSpPr>
                  <p:cNvPr id="8" name="Rectángulo 7">
                    <a:extLst>
                      <a:ext uri="{FF2B5EF4-FFF2-40B4-BE49-F238E27FC236}">
                        <a16:creationId xmlns:a16="http://schemas.microsoft.com/office/drawing/2014/main" id="{3C80ABC7-4F96-47F1-A0E7-4E46A071F925}"/>
                      </a:ext>
                    </a:extLst>
                  </p:cNvPr>
                  <p:cNvSpPr/>
                  <p:nvPr/>
                </p:nvSpPr>
                <p:spPr>
                  <a:xfrm>
                    <a:off x="1532965" y="4455462"/>
                    <a:ext cx="977152" cy="519953"/>
                  </a:xfrm>
                  <a:prstGeom prst="rect">
                    <a:avLst/>
                  </a:prstGeom>
                </p:spPr>
                <p:style>
                  <a:lnRef idx="0">
                    <a:schemeClr val="accent5"/>
                  </a:lnRef>
                  <a:fillRef idx="3">
                    <a:schemeClr val="accent5"/>
                  </a:fillRef>
                  <a:effectRef idx="3">
                    <a:schemeClr val="accent5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s-PE" sz="1100" dirty="0"/>
                      <a:t>Análisis de Weibull</a:t>
                    </a:r>
                  </a:p>
                </p:txBody>
              </p:sp>
              <p:sp>
                <p:nvSpPr>
                  <p:cNvPr id="9" name="Rectángulo 8">
                    <a:extLst>
                      <a:ext uri="{FF2B5EF4-FFF2-40B4-BE49-F238E27FC236}">
                        <a16:creationId xmlns:a16="http://schemas.microsoft.com/office/drawing/2014/main" id="{BAC72E67-31F5-4976-B70F-0C80E8118A5C}"/>
                      </a:ext>
                    </a:extLst>
                  </p:cNvPr>
                  <p:cNvSpPr/>
                  <p:nvPr/>
                </p:nvSpPr>
                <p:spPr>
                  <a:xfrm>
                    <a:off x="2994212" y="4455462"/>
                    <a:ext cx="977152" cy="519953"/>
                  </a:xfrm>
                  <a:prstGeom prst="rect">
                    <a:avLst/>
                  </a:prstGeom>
                </p:spPr>
                <p:style>
                  <a:lnRef idx="0">
                    <a:schemeClr val="accent5"/>
                  </a:lnRef>
                  <a:fillRef idx="3">
                    <a:schemeClr val="accent5"/>
                  </a:fillRef>
                  <a:effectRef idx="3">
                    <a:schemeClr val="accent5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s-PE" sz="1100" dirty="0"/>
                      <a:t>Estimación de parámetros de costos</a:t>
                    </a:r>
                  </a:p>
                </p:txBody>
              </p:sp>
              <p:sp>
                <p:nvSpPr>
                  <p:cNvPr id="10" name="Rectángulo 9">
                    <a:extLst>
                      <a:ext uri="{FF2B5EF4-FFF2-40B4-BE49-F238E27FC236}">
                        <a16:creationId xmlns:a16="http://schemas.microsoft.com/office/drawing/2014/main" id="{8308B711-A844-4552-832A-2A6B8C960DD5}"/>
                      </a:ext>
                    </a:extLst>
                  </p:cNvPr>
                  <p:cNvSpPr/>
                  <p:nvPr/>
                </p:nvSpPr>
                <p:spPr>
                  <a:xfrm>
                    <a:off x="2241177" y="5244352"/>
                    <a:ext cx="977152" cy="519959"/>
                  </a:xfrm>
                  <a:prstGeom prst="rect">
                    <a:avLst/>
                  </a:prstGeom>
                </p:spPr>
                <p:style>
                  <a:lnRef idx="0">
                    <a:schemeClr val="accent5"/>
                  </a:lnRef>
                  <a:fillRef idx="3">
                    <a:schemeClr val="accent5"/>
                  </a:fillRef>
                  <a:effectRef idx="3">
                    <a:schemeClr val="accent5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s-PE" sz="1100" dirty="0"/>
                      <a:t>Calculo de razones de costos</a:t>
                    </a:r>
                  </a:p>
                </p:txBody>
              </p:sp>
              <p:sp>
                <p:nvSpPr>
                  <p:cNvPr id="11" name="Rectángulo 10">
                    <a:extLst>
                      <a:ext uri="{FF2B5EF4-FFF2-40B4-BE49-F238E27FC236}">
                        <a16:creationId xmlns:a16="http://schemas.microsoft.com/office/drawing/2014/main" id="{973B94C7-BCB6-48DB-9132-F10C22E36A58}"/>
                      </a:ext>
                    </a:extLst>
                  </p:cNvPr>
                  <p:cNvSpPr/>
                  <p:nvPr/>
                </p:nvSpPr>
                <p:spPr>
                  <a:xfrm>
                    <a:off x="2241177" y="6024283"/>
                    <a:ext cx="977152" cy="519953"/>
                  </a:xfrm>
                  <a:prstGeom prst="rect">
                    <a:avLst/>
                  </a:prstGeom>
                </p:spPr>
                <p:style>
                  <a:lnRef idx="0">
                    <a:schemeClr val="accent5"/>
                  </a:lnRef>
                  <a:fillRef idx="3">
                    <a:schemeClr val="accent5"/>
                  </a:fillRef>
                  <a:effectRef idx="3">
                    <a:schemeClr val="accent5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s-PE" sz="1100" dirty="0"/>
                      <a:t>Selección de Estrategia</a:t>
                    </a:r>
                  </a:p>
                </p:txBody>
              </p:sp>
              <p:cxnSp>
                <p:nvCxnSpPr>
                  <p:cNvPr id="13" name="Conector recto 12">
                    <a:extLst>
                      <a:ext uri="{FF2B5EF4-FFF2-40B4-BE49-F238E27FC236}">
                        <a16:creationId xmlns:a16="http://schemas.microsoft.com/office/drawing/2014/main" id="{F11F6048-6986-4516-BFFA-95D2189FC56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2021541" y="4320989"/>
                    <a:ext cx="1461247" cy="0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" name="Conector recto 14">
                    <a:extLst>
                      <a:ext uri="{FF2B5EF4-FFF2-40B4-BE49-F238E27FC236}">
                        <a16:creationId xmlns:a16="http://schemas.microsoft.com/office/drawing/2014/main" id="{C8404460-B6C5-498C-A77A-3819D508A3C0}"/>
                      </a:ext>
                    </a:extLst>
                  </p:cNvPr>
                  <p:cNvCxnSpPr>
                    <a:cxnSpLocks/>
                    <a:endCxn id="8" idx="0"/>
                  </p:cNvCxnSpPr>
                  <p:nvPr/>
                </p:nvCxnSpPr>
                <p:spPr>
                  <a:xfrm>
                    <a:off x="2021541" y="4312024"/>
                    <a:ext cx="0" cy="143438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" name="Conector recto 16">
                    <a:extLst>
                      <a:ext uri="{FF2B5EF4-FFF2-40B4-BE49-F238E27FC236}">
                        <a16:creationId xmlns:a16="http://schemas.microsoft.com/office/drawing/2014/main" id="{B41E43AA-6017-4C40-B2A3-2810200A4217}"/>
                      </a:ext>
                    </a:extLst>
                  </p:cNvPr>
                  <p:cNvCxnSpPr>
                    <a:cxnSpLocks/>
                    <a:endCxn id="9" idx="0"/>
                  </p:cNvCxnSpPr>
                  <p:nvPr/>
                </p:nvCxnSpPr>
                <p:spPr>
                  <a:xfrm>
                    <a:off x="3482788" y="4320989"/>
                    <a:ext cx="0" cy="134473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" name="Conector recto 19">
                    <a:extLst>
                      <a:ext uri="{FF2B5EF4-FFF2-40B4-BE49-F238E27FC236}">
                        <a16:creationId xmlns:a16="http://schemas.microsoft.com/office/drawing/2014/main" id="{0B7F094D-BB88-4344-8106-F96E5CBF4525}"/>
                      </a:ext>
                    </a:extLst>
                  </p:cNvPr>
                  <p:cNvCxnSpPr>
                    <a:cxnSpLocks/>
                    <a:stCxn id="7" idx="2"/>
                  </p:cNvCxnSpPr>
                  <p:nvPr/>
                </p:nvCxnSpPr>
                <p:spPr>
                  <a:xfrm>
                    <a:off x="2729753" y="4186519"/>
                    <a:ext cx="0" cy="125505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" name="Conector recto 21">
                    <a:extLst>
                      <a:ext uri="{FF2B5EF4-FFF2-40B4-BE49-F238E27FC236}">
                        <a16:creationId xmlns:a16="http://schemas.microsoft.com/office/drawing/2014/main" id="{93DCB16A-62AB-4FBA-A6D7-B40B4A7DCAC1}"/>
                      </a:ext>
                    </a:extLst>
                  </p:cNvPr>
                  <p:cNvCxnSpPr>
                    <a:stCxn id="3" idx="2"/>
                    <a:endCxn id="5" idx="0"/>
                  </p:cNvCxnSpPr>
                  <p:nvPr/>
                </p:nvCxnSpPr>
                <p:spPr>
                  <a:xfrm>
                    <a:off x="2729754" y="1093694"/>
                    <a:ext cx="0" cy="242048"/>
                  </a:xfrm>
                  <a:prstGeom prst="line">
                    <a:avLst/>
                  </a:prstGeom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" name="Conector recto 23">
                    <a:extLst>
                      <a:ext uri="{FF2B5EF4-FFF2-40B4-BE49-F238E27FC236}">
                        <a16:creationId xmlns:a16="http://schemas.microsoft.com/office/drawing/2014/main" id="{0AC6D4CE-8B01-45C1-B8AB-8369493C63DE}"/>
                      </a:ext>
                    </a:extLst>
                  </p:cNvPr>
                  <p:cNvCxnSpPr>
                    <a:stCxn id="5" idx="2"/>
                    <a:endCxn id="6" idx="0"/>
                  </p:cNvCxnSpPr>
                  <p:nvPr/>
                </p:nvCxnSpPr>
                <p:spPr>
                  <a:xfrm flipH="1">
                    <a:off x="2729753" y="2259106"/>
                    <a:ext cx="1" cy="242048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" name="Conector recto 25">
                    <a:extLst>
                      <a:ext uri="{FF2B5EF4-FFF2-40B4-BE49-F238E27FC236}">
                        <a16:creationId xmlns:a16="http://schemas.microsoft.com/office/drawing/2014/main" id="{1D852963-0491-4840-949E-E3605670B1CC}"/>
                      </a:ext>
                    </a:extLst>
                  </p:cNvPr>
                  <p:cNvCxnSpPr>
                    <a:stCxn id="6" idx="2"/>
                    <a:endCxn id="7" idx="0"/>
                  </p:cNvCxnSpPr>
                  <p:nvPr/>
                </p:nvCxnSpPr>
                <p:spPr>
                  <a:xfrm>
                    <a:off x="2729753" y="3021107"/>
                    <a:ext cx="0" cy="242048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" name="Conector recto 27">
                    <a:extLst>
                      <a:ext uri="{FF2B5EF4-FFF2-40B4-BE49-F238E27FC236}">
                        <a16:creationId xmlns:a16="http://schemas.microsoft.com/office/drawing/2014/main" id="{9D24A156-1597-4457-BE63-B12CC4C7DB82}"/>
                      </a:ext>
                    </a:extLst>
                  </p:cNvPr>
                  <p:cNvCxnSpPr>
                    <a:cxnSpLocks/>
                    <a:stCxn id="7" idx="1"/>
                  </p:cNvCxnSpPr>
                  <p:nvPr/>
                </p:nvCxnSpPr>
                <p:spPr>
                  <a:xfrm flipH="1">
                    <a:off x="1532965" y="3724837"/>
                    <a:ext cx="300317" cy="0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5" name="Elipse 34">
                    <a:extLst>
                      <a:ext uri="{FF2B5EF4-FFF2-40B4-BE49-F238E27FC236}">
                        <a16:creationId xmlns:a16="http://schemas.microsoft.com/office/drawing/2014/main" id="{8769769D-5D8B-4A1D-82BE-6089B2C44A3D}"/>
                      </a:ext>
                    </a:extLst>
                  </p:cNvPr>
                  <p:cNvSpPr/>
                  <p:nvPr/>
                </p:nvSpPr>
                <p:spPr>
                  <a:xfrm>
                    <a:off x="786652" y="3540171"/>
                    <a:ext cx="896471" cy="369332"/>
                  </a:xfrm>
                  <a:prstGeom prst="ellipse">
                    <a:avLst/>
                  </a:prstGeom>
                </p:spPr>
                <p:style>
                  <a:lnRef idx="0">
                    <a:schemeClr val="accent5"/>
                  </a:lnRef>
                  <a:fillRef idx="3">
                    <a:schemeClr val="accent5"/>
                  </a:fillRef>
                  <a:effectRef idx="3">
                    <a:schemeClr val="accent5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s-PE" sz="1000" dirty="0"/>
                      <a:t>Otro análisis</a:t>
                    </a:r>
                  </a:p>
                </p:txBody>
              </p:sp>
              <p:cxnSp>
                <p:nvCxnSpPr>
                  <p:cNvPr id="36" name="Conector recto 35">
                    <a:extLst>
                      <a:ext uri="{FF2B5EF4-FFF2-40B4-BE49-F238E27FC236}">
                        <a16:creationId xmlns:a16="http://schemas.microsoft.com/office/drawing/2014/main" id="{A0CED37B-DAE6-4FD8-BB21-3C25B50C848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2021539" y="5109883"/>
                    <a:ext cx="1461247" cy="0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8" name="Conector recto 37">
                    <a:extLst>
                      <a:ext uri="{FF2B5EF4-FFF2-40B4-BE49-F238E27FC236}">
                        <a16:creationId xmlns:a16="http://schemas.microsoft.com/office/drawing/2014/main" id="{7E63236A-FE8F-44F0-B9FC-4437025B6868}"/>
                      </a:ext>
                    </a:extLst>
                  </p:cNvPr>
                  <p:cNvCxnSpPr>
                    <a:endCxn id="8" idx="2"/>
                  </p:cNvCxnSpPr>
                  <p:nvPr/>
                </p:nvCxnSpPr>
                <p:spPr>
                  <a:xfrm flipV="1">
                    <a:off x="2021541" y="4975415"/>
                    <a:ext cx="0" cy="134467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0" name="Conector recto 39">
                    <a:extLst>
                      <a:ext uri="{FF2B5EF4-FFF2-40B4-BE49-F238E27FC236}">
                        <a16:creationId xmlns:a16="http://schemas.microsoft.com/office/drawing/2014/main" id="{83B6BBA9-A4A9-463D-B0B1-DCCE6AF79BF4}"/>
                      </a:ext>
                    </a:extLst>
                  </p:cNvPr>
                  <p:cNvCxnSpPr>
                    <a:cxnSpLocks/>
                    <a:endCxn id="9" idx="2"/>
                  </p:cNvCxnSpPr>
                  <p:nvPr/>
                </p:nvCxnSpPr>
                <p:spPr>
                  <a:xfrm flipV="1">
                    <a:off x="3482786" y="4975415"/>
                    <a:ext cx="2" cy="134467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3" name="Conector recto 42">
                    <a:extLst>
                      <a:ext uri="{FF2B5EF4-FFF2-40B4-BE49-F238E27FC236}">
                        <a16:creationId xmlns:a16="http://schemas.microsoft.com/office/drawing/2014/main" id="{EB87CCC6-1B0C-4F51-9BF8-5ABE75513554}"/>
                      </a:ext>
                    </a:extLst>
                  </p:cNvPr>
                  <p:cNvCxnSpPr>
                    <a:cxnSpLocks/>
                    <a:stCxn id="10" idx="2"/>
                    <a:endCxn id="11" idx="0"/>
                  </p:cNvCxnSpPr>
                  <p:nvPr/>
                </p:nvCxnSpPr>
                <p:spPr>
                  <a:xfrm>
                    <a:off x="2729753" y="5764311"/>
                    <a:ext cx="0" cy="259972"/>
                  </a:xfrm>
                  <a:prstGeom prst="line">
                    <a:avLst/>
                  </a:prstGeom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6" name="Conector recto 45">
                    <a:extLst>
                      <a:ext uri="{FF2B5EF4-FFF2-40B4-BE49-F238E27FC236}">
                        <a16:creationId xmlns:a16="http://schemas.microsoft.com/office/drawing/2014/main" id="{20946EA0-7F01-460B-BC11-EDC85397D09B}"/>
                      </a:ext>
                    </a:extLst>
                  </p:cNvPr>
                  <p:cNvCxnSpPr>
                    <a:stCxn id="10" idx="0"/>
                  </p:cNvCxnSpPr>
                  <p:nvPr/>
                </p:nvCxnSpPr>
                <p:spPr>
                  <a:xfrm flipV="1">
                    <a:off x="2729753" y="5109882"/>
                    <a:ext cx="0" cy="134470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48" name="CuadroTexto 47">
                  <a:extLst>
                    <a:ext uri="{FF2B5EF4-FFF2-40B4-BE49-F238E27FC236}">
                      <a16:creationId xmlns:a16="http://schemas.microsoft.com/office/drawing/2014/main" id="{6A3D911B-10DA-414E-9A96-931E43F55836}"/>
                    </a:ext>
                  </a:extLst>
                </p:cNvPr>
                <p:cNvSpPr txBox="1"/>
                <p:nvPr/>
              </p:nvSpPr>
              <p:spPr>
                <a:xfrm>
                  <a:off x="1914528" y="3530462"/>
                  <a:ext cx="369012" cy="2616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s-PE" sz="1050" dirty="0"/>
                    <a:t>NO</a:t>
                  </a:r>
                </a:p>
              </p:txBody>
            </p:sp>
            <p:sp>
              <p:nvSpPr>
                <p:cNvPr id="49" name="CuadroTexto 48">
                  <a:extLst>
                    <a:ext uri="{FF2B5EF4-FFF2-40B4-BE49-F238E27FC236}">
                      <a16:creationId xmlns:a16="http://schemas.microsoft.com/office/drawing/2014/main" id="{C2DAAC4E-E5FB-4184-B674-D07EA0917C44}"/>
                    </a:ext>
                  </a:extLst>
                </p:cNvPr>
                <p:cNvSpPr txBox="1"/>
                <p:nvPr/>
              </p:nvSpPr>
              <p:spPr>
                <a:xfrm>
                  <a:off x="3006677" y="4185701"/>
                  <a:ext cx="280846" cy="25391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s-PE" sz="1050" dirty="0"/>
                    <a:t>SI</a:t>
                  </a:r>
                </a:p>
              </p:txBody>
            </p:sp>
          </p:grpSp>
          <p:cxnSp>
            <p:nvCxnSpPr>
              <p:cNvPr id="14" name="Conector recto de flecha 13">
                <a:extLst>
                  <a:ext uri="{FF2B5EF4-FFF2-40B4-BE49-F238E27FC236}">
                    <a16:creationId xmlns:a16="http://schemas.microsoft.com/office/drawing/2014/main" id="{C62B7205-0FEA-4068-83A6-0E0F7D5043B9}"/>
                  </a:ext>
                </a:extLst>
              </p:cNvPr>
              <p:cNvCxnSpPr>
                <a:stCxn id="11" idx="1"/>
              </p:cNvCxnSpPr>
              <p:nvPr/>
            </p:nvCxnSpPr>
            <p:spPr>
              <a:xfrm flipH="1" flipV="1">
                <a:off x="589658" y="6351494"/>
                <a:ext cx="1973214" cy="1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Conector recto de flecha 17">
                <a:extLst>
                  <a:ext uri="{FF2B5EF4-FFF2-40B4-BE49-F238E27FC236}">
                    <a16:creationId xmlns:a16="http://schemas.microsoft.com/office/drawing/2014/main" id="{23C50A54-CFAA-4D9F-AEFD-5BA689CF3DC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82706" y="905435"/>
                <a:ext cx="0" cy="5446059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Conector recto de flecha 20">
                <a:extLst>
                  <a:ext uri="{FF2B5EF4-FFF2-40B4-BE49-F238E27FC236}">
                    <a16:creationId xmlns:a16="http://schemas.microsoft.com/office/drawing/2014/main" id="{82E64683-81B9-486E-9C6F-B44804A530F7}"/>
                  </a:ext>
                </a:extLst>
              </p:cNvPr>
              <p:cNvCxnSpPr>
                <a:endCxn id="3" idx="1"/>
              </p:cNvCxnSpPr>
              <p:nvPr/>
            </p:nvCxnSpPr>
            <p:spPr>
              <a:xfrm>
                <a:off x="589658" y="905435"/>
                <a:ext cx="1973214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7" name="CuadroTexto 26">
              <a:extLst>
                <a:ext uri="{FF2B5EF4-FFF2-40B4-BE49-F238E27FC236}">
                  <a16:creationId xmlns:a16="http://schemas.microsoft.com/office/drawing/2014/main" id="{8B024E61-2ABF-4BCC-B074-85E3CEA9D5BE}"/>
                </a:ext>
              </a:extLst>
            </p:cNvPr>
            <p:cNvSpPr txBox="1"/>
            <p:nvPr/>
          </p:nvSpPr>
          <p:spPr>
            <a:xfrm>
              <a:off x="6353908" y="1451846"/>
              <a:ext cx="3570241" cy="646331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>
              <a:defPPr>
                <a:defRPr lang="es-PE"/>
              </a:defPPr>
            </a:lstStyle>
            <a:p>
              <a:r>
                <a:rPr lang="es-PE" dirty="0"/>
                <a:t>Seleccionar a que elemento se realizará el calculo de confiabilidad</a:t>
              </a:r>
            </a:p>
          </p:txBody>
        </p:sp>
        <p:sp>
          <p:nvSpPr>
            <p:cNvPr id="39" name="CuadroTexto 38">
              <a:extLst>
                <a:ext uri="{FF2B5EF4-FFF2-40B4-BE49-F238E27FC236}">
                  <a16:creationId xmlns:a16="http://schemas.microsoft.com/office/drawing/2014/main" id="{B83EC761-DC24-49A1-B13F-246FFA0AD2A6}"/>
                </a:ext>
              </a:extLst>
            </p:cNvPr>
            <p:cNvSpPr txBox="1"/>
            <p:nvPr/>
          </p:nvSpPr>
          <p:spPr>
            <a:xfrm>
              <a:off x="6353909" y="492622"/>
              <a:ext cx="3570240" cy="646331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s-PE" dirty="0"/>
                <a:t>Se debe considerar la base de datos optima</a:t>
              </a:r>
            </a:p>
          </p:txBody>
        </p:sp>
        <p:sp>
          <p:nvSpPr>
            <p:cNvPr id="41" name="CuadroTexto 40">
              <a:extLst>
                <a:ext uri="{FF2B5EF4-FFF2-40B4-BE49-F238E27FC236}">
                  <a16:creationId xmlns:a16="http://schemas.microsoft.com/office/drawing/2014/main" id="{D03E4DB3-B0A3-43F2-B47E-4A328E3DCFB6}"/>
                </a:ext>
              </a:extLst>
            </p:cNvPr>
            <p:cNvSpPr txBox="1"/>
            <p:nvPr/>
          </p:nvSpPr>
          <p:spPr>
            <a:xfrm>
              <a:off x="6353905" y="2492658"/>
              <a:ext cx="3570241" cy="369332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>
              <a:defPPr>
                <a:defRPr lang="es-PE"/>
              </a:defPPr>
            </a:lstStyle>
            <a:p>
              <a:r>
                <a:rPr lang="es-PE" dirty="0"/>
                <a:t>Tendencia de un KPI a mejorar</a:t>
              </a:r>
            </a:p>
          </p:txBody>
        </p:sp>
        <p:sp>
          <p:nvSpPr>
            <p:cNvPr id="42" name="CuadroTexto 41">
              <a:extLst>
                <a:ext uri="{FF2B5EF4-FFF2-40B4-BE49-F238E27FC236}">
                  <a16:creationId xmlns:a16="http://schemas.microsoft.com/office/drawing/2014/main" id="{BF7BB076-BD83-4F04-ABF1-E125E4AD214C}"/>
                </a:ext>
              </a:extLst>
            </p:cNvPr>
            <p:cNvSpPr txBox="1"/>
            <p:nvPr/>
          </p:nvSpPr>
          <p:spPr>
            <a:xfrm>
              <a:off x="6353905" y="3367590"/>
              <a:ext cx="3570241" cy="646331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>
              <a:defPPr>
                <a:defRPr lang="es-PE"/>
              </a:defPPr>
            </a:lstStyle>
            <a:p>
              <a:r>
                <a:rPr lang="es-PE" dirty="0"/>
                <a:t>¿La base de datos tiene distribución Weibull?</a:t>
              </a:r>
            </a:p>
          </p:txBody>
        </p:sp>
        <p:sp>
          <p:nvSpPr>
            <p:cNvPr id="44" name="CuadroTexto 43">
              <a:extLst>
                <a:ext uri="{FF2B5EF4-FFF2-40B4-BE49-F238E27FC236}">
                  <a16:creationId xmlns:a16="http://schemas.microsoft.com/office/drawing/2014/main" id="{54551ADF-C3F3-4548-88BA-C2CB7B6BB22C}"/>
                </a:ext>
              </a:extLst>
            </p:cNvPr>
            <p:cNvSpPr txBox="1"/>
            <p:nvPr/>
          </p:nvSpPr>
          <p:spPr>
            <a:xfrm>
              <a:off x="6353908" y="4373905"/>
              <a:ext cx="3570237" cy="646331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>
              <a:defPPr>
                <a:defRPr lang="es-PE"/>
              </a:defPPr>
            </a:lstStyle>
            <a:p>
              <a:r>
                <a:rPr lang="es-PE" dirty="0"/>
                <a:t>¿La base de datos tiene distribución Weibull?</a:t>
              </a:r>
            </a:p>
          </p:txBody>
        </p:sp>
        <p:sp>
          <p:nvSpPr>
            <p:cNvPr id="45" name="CuadroTexto 44">
              <a:extLst>
                <a:ext uri="{FF2B5EF4-FFF2-40B4-BE49-F238E27FC236}">
                  <a16:creationId xmlns:a16="http://schemas.microsoft.com/office/drawing/2014/main" id="{FADC13A3-8EC2-4CE3-93B7-7CAFBCC62AC4}"/>
                </a:ext>
              </a:extLst>
            </p:cNvPr>
            <p:cNvSpPr txBox="1"/>
            <p:nvPr/>
          </p:nvSpPr>
          <p:spPr>
            <a:xfrm>
              <a:off x="6353906" y="5918279"/>
              <a:ext cx="3570238" cy="646331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>
              <a:defPPr>
                <a:defRPr lang="es-PE"/>
              </a:defPPr>
            </a:lstStyle>
            <a:p>
              <a:r>
                <a:rPr lang="es-PE" dirty="0"/>
                <a:t>Análisis de tendencia a los resultados de las estrategias</a:t>
              </a:r>
            </a:p>
          </p:txBody>
        </p:sp>
      </p:grpSp>
      <p:sp>
        <p:nvSpPr>
          <p:cNvPr id="51" name="CuadroTexto 50">
            <a:extLst>
              <a:ext uri="{FF2B5EF4-FFF2-40B4-BE49-F238E27FC236}">
                <a16:creationId xmlns:a16="http://schemas.microsoft.com/office/drawing/2014/main" id="{F6C86678-9D36-49AE-9234-283272B1DC6A}"/>
              </a:ext>
            </a:extLst>
          </p:cNvPr>
          <p:cNvSpPr txBox="1"/>
          <p:nvPr/>
        </p:nvSpPr>
        <p:spPr>
          <a:xfrm>
            <a:off x="8495861" y="5369681"/>
            <a:ext cx="3570238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PE"/>
            </a:defPPr>
          </a:lstStyle>
          <a:p>
            <a:r>
              <a:rPr lang="es-PE" dirty="0"/>
              <a:t>Entre Preventivo y Correctivo</a:t>
            </a:r>
          </a:p>
        </p:txBody>
      </p:sp>
      <p:cxnSp>
        <p:nvCxnSpPr>
          <p:cNvPr id="31" name="Conector recto de flecha 30">
            <a:extLst>
              <a:ext uri="{FF2B5EF4-FFF2-40B4-BE49-F238E27FC236}">
                <a16:creationId xmlns:a16="http://schemas.microsoft.com/office/drawing/2014/main" id="{3D250D6C-547B-4FC0-A8FA-F866E9E048DF}"/>
              </a:ext>
            </a:extLst>
          </p:cNvPr>
          <p:cNvCxnSpPr>
            <a:cxnSpLocks/>
            <a:endCxn id="39" idx="1"/>
          </p:cNvCxnSpPr>
          <p:nvPr/>
        </p:nvCxnSpPr>
        <p:spPr>
          <a:xfrm>
            <a:off x="6027120" y="890342"/>
            <a:ext cx="2468744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recto de flecha 32">
            <a:extLst>
              <a:ext uri="{FF2B5EF4-FFF2-40B4-BE49-F238E27FC236}">
                <a16:creationId xmlns:a16="http://schemas.microsoft.com/office/drawing/2014/main" id="{BB26BF83-FD13-4075-B12D-0DDD17FECF94}"/>
              </a:ext>
            </a:extLst>
          </p:cNvPr>
          <p:cNvCxnSpPr>
            <a:cxnSpLocks/>
            <a:stCxn id="5" idx="3"/>
            <a:endCxn id="27" idx="1"/>
          </p:cNvCxnSpPr>
          <p:nvPr/>
        </p:nvCxnSpPr>
        <p:spPr>
          <a:xfrm>
            <a:off x="6027121" y="1849567"/>
            <a:ext cx="246874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ector recto de flecha 36">
            <a:extLst>
              <a:ext uri="{FF2B5EF4-FFF2-40B4-BE49-F238E27FC236}">
                <a16:creationId xmlns:a16="http://schemas.microsoft.com/office/drawing/2014/main" id="{ADB2915D-D5E9-46E6-8017-0B3745447E71}"/>
              </a:ext>
            </a:extLst>
          </p:cNvPr>
          <p:cNvCxnSpPr>
            <a:cxnSpLocks/>
            <a:stCxn id="6" idx="3"/>
          </p:cNvCxnSpPr>
          <p:nvPr/>
        </p:nvCxnSpPr>
        <p:spPr>
          <a:xfrm flipV="1">
            <a:off x="6027120" y="2801605"/>
            <a:ext cx="2542530" cy="116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ector recto de flecha 52">
            <a:extLst>
              <a:ext uri="{FF2B5EF4-FFF2-40B4-BE49-F238E27FC236}">
                <a16:creationId xmlns:a16="http://schemas.microsoft.com/office/drawing/2014/main" id="{17355DCA-77DB-42E2-84A4-F92BDDD67887}"/>
              </a:ext>
            </a:extLst>
          </p:cNvPr>
          <p:cNvCxnSpPr>
            <a:cxnSpLocks/>
            <a:stCxn id="7" idx="3"/>
            <a:endCxn id="42" idx="1"/>
          </p:cNvCxnSpPr>
          <p:nvPr/>
        </p:nvCxnSpPr>
        <p:spPr>
          <a:xfrm flipV="1">
            <a:off x="6435015" y="3765311"/>
            <a:ext cx="2060845" cy="116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ector recto de flecha 54">
            <a:extLst>
              <a:ext uri="{FF2B5EF4-FFF2-40B4-BE49-F238E27FC236}">
                <a16:creationId xmlns:a16="http://schemas.microsoft.com/office/drawing/2014/main" id="{DFE905B1-0958-4EC3-BF08-0856AC10040E}"/>
              </a:ext>
            </a:extLst>
          </p:cNvPr>
          <p:cNvCxnSpPr>
            <a:cxnSpLocks/>
            <a:stCxn id="9" idx="3"/>
            <a:endCxn id="44" idx="1"/>
          </p:cNvCxnSpPr>
          <p:nvPr/>
        </p:nvCxnSpPr>
        <p:spPr>
          <a:xfrm>
            <a:off x="6780155" y="4767582"/>
            <a:ext cx="1715708" cy="40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ector recto de flecha 57">
            <a:extLst>
              <a:ext uri="{FF2B5EF4-FFF2-40B4-BE49-F238E27FC236}">
                <a16:creationId xmlns:a16="http://schemas.microsoft.com/office/drawing/2014/main" id="{880DD090-D393-4037-8E83-C66A17CDAC8B}"/>
              </a:ext>
            </a:extLst>
          </p:cNvPr>
          <p:cNvCxnSpPr>
            <a:cxnSpLocks/>
            <a:stCxn id="10" idx="3"/>
            <a:endCxn id="51" idx="1"/>
          </p:cNvCxnSpPr>
          <p:nvPr/>
        </p:nvCxnSpPr>
        <p:spPr>
          <a:xfrm flipV="1">
            <a:off x="6027120" y="5554347"/>
            <a:ext cx="2468741" cy="21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ector recto de flecha 60">
            <a:extLst>
              <a:ext uri="{FF2B5EF4-FFF2-40B4-BE49-F238E27FC236}">
                <a16:creationId xmlns:a16="http://schemas.microsoft.com/office/drawing/2014/main" id="{F6133B0C-E8CD-4068-A86E-007A43BC4F31}"/>
              </a:ext>
            </a:extLst>
          </p:cNvPr>
          <p:cNvCxnSpPr>
            <a:cxnSpLocks/>
            <a:stCxn id="11" idx="3"/>
            <a:endCxn id="45" idx="1"/>
          </p:cNvCxnSpPr>
          <p:nvPr/>
        </p:nvCxnSpPr>
        <p:spPr>
          <a:xfrm flipV="1">
            <a:off x="6027120" y="6316000"/>
            <a:ext cx="2468741" cy="204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Imagen 11">
            <a:extLst>
              <a:ext uri="{FF2B5EF4-FFF2-40B4-BE49-F238E27FC236}">
                <a16:creationId xmlns:a16="http://schemas.microsoft.com/office/drawing/2014/main" id="{1409B06D-5194-4F2B-9C89-B3DE66E2C9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38" y="10869"/>
            <a:ext cx="2918713" cy="1112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9897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FEEADC91-9386-4B6C-A762-BC1CBB0AC31D}"/>
              </a:ext>
            </a:extLst>
          </p:cNvPr>
          <p:cNvSpPr txBox="1"/>
          <p:nvPr/>
        </p:nvSpPr>
        <p:spPr>
          <a:xfrm>
            <a:off x="3316941" y="0"/>
            <a:ext cx="57009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s-PE"/>
            </a:defPPr>
            <a:lvl1pPr>
              <a:defRPr sz="2400"/>
            </a:lvl1pPr>
          </a:lstStyle>
          <a:p>
            <a:r>
              <a:rPr lang="es-PE" dirty="0"/>
              <a:t>10. Estructura del cálculo de la Confiabilidad</a:t>
            </a:r>
          </a:p>
        </p:txBody>
      </p:sp>
      <p:grpSp>
        <p:nvGrpSpPr>
          <p:cNvPr id="6" name="Grupo 5">
            <a:extLst>
              <a:ext uri="{FF2B5EF4-FFF2-40B4-BE49-F238E27FC236}">
                <a16:creationId xmlns:a16="http://schemas.microsoft.com/office/drawing/2014/main" id="{82B686CC-9CD8-4786-85BA-86FC31320E2F}"/>
              </a:ext>
            </a:extLst>
          </p:cNvPr>
          <p:cNvGrpSpPr/>
          <p:nvPr/>
        </p:nvGrpSpPr>
        <p:grpSpPr>
          <a:xfrm>
            <a:off x="2918713" y="556308"/>
            <a:ext cx="8370697" cy="5930807"/>
            <a:chOff x="1898374" y="743786"/>
            <a:chExt cx="8370697" cy="5930807"/>
          </a:xfrm>
        </p:grpSpPr>
        <p:pic>
          <p:nvPicPr>
            <p:cNvPr id="4" name="Imagen 3">
              <a:extLst>
                <a:ext uri="{FF2B5EF4-FFF2-40B4-BE49-F238E27FC236}">
                  <a16:creationId xmlns:a16="http://schemas.microsoft.com/office/drawing/2014/main" id="{2DE89021-9312-4D37-A769-E48F0EFF8CB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7573"/>
            <a:stretch/>
          </p:blipFill>
          <p:spPr>
            <a:xfrm>
              <a:off x="1922928" y="743786"/>
              <a:ext cx="8346143" cy="5930807"/>
            </a:xfrm>
            <a:prstGeom prst="rect">
              <a:avLst/>
            </a:prstGeom>
          </p:spPr>
        </p:pic>
        <p:sp>
          <p:nvSpPr>
            <p:cNvPr id="3" name="Rectángulo 2">
              <a:extLst>
                <a:ext uri="{FF2B5EF4-FFF2-40B4-BE49-F238E27FC236}">
                  <a16:creationId xmlns:a16="http://schemas.microsoft.com/office/drawing/2014/main" id="{A0D6F069-2DC8-4C71-80DF-2E0F23454789}"/>
                </a:ext>
              </a:extLst>
            </p:cNvPr>
            <p:cNvSpPr/>
            <p:nvPr/>
          </p:nvSpPr>
          <p:spPr>
            <a:xfrm>
              <a:off x="1898374" y="1560443"/>
              <a:ext cx="288235" cy="4616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5" name="Rectángulo 4">
              <a:extLst>
                <a:ext uri="{FF2B5EF4-FFF2-40B4-BE49-F238E27FC236}">
                  <a16:creationId xmlns:a16="http://schemas.microsoft.com/office/drawing/2014/main" id="{9953111B-0841-4270-96DE-AB07AB253514}"/>
                </a:ext>
              </a:extLst>
            </p:cNvPr>
            <p:cNvSpPr/>
            <p:nvPr/>
          </p:nvSpPr>
          <p:spPr>
            <a:xfrm rot="10643883">
              <a:off x="1908705" y="5976730"/>
              <a:ext cx="288235" cy="4616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</p:grpSp>
      <p:pic>
        <p:nvPicPr>
          <p:cNvPr id="8" name="Imagen 7">
            <a:extLst>
              <a:ext uri="{FF2B5EF4-FFF2-40B4-BE49-F238E27FC236}">
                <a16:creationId xmlns:a16="http://schemas.microsoft.com/office/drawing/2014/main" id="{C1C9C48D-F5D4-429E-AA4A-CF42999DBB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918713" cy="1112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6568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9892839B-DC04-4B40-AD85-50A6289DA3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231" y="1150079"/>
            <a:ext cx="3603320" cy="2278921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941D2C9F-4A68-46CF-A12B-624E246B89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5382" y="1284519"/>
            <a:ext cx="3306494" cy="2526263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D71B0A28-6D3B-49A7-85F5-A3922A02B1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66623" y="1284520"/>
            <a:ext cx="4108750" cy="2526262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A2E02350-B156-4876-8363-543DE15E21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6231" y="3913875"/>
            <a:ext cx="3466478" cy="2438454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13807F38-DFE8-4C95-B571-2E52812A76A2}"/>
              </a:ext>
            </a:extLst>
          </p:cNvPr>
          <p:cNvSpPr txBox="1"/>
          <p:nvPr/>
        </p:nvSpPr>
        <p:spPr>
          <a:xfrm>
            <a:off x="1756405" y="125026"/>
            <a:ext cx="691512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PE"/>
            </a:defPPr>
            <a:lvl1pPr marL="342900" indent="-342900">
              <a:buFont typeface="+mj-lt"/>
              <a:buAutoNum type="arabicPeriod"/>
              <a:defRPr sz="2800">
                <a:latin typeface="Arial" panose="020B0604020202020204" pitchFamily="34" charset="0"/>
                <a:ea typeface="Calibri" panose="020F0502020204030204" pitchFamily="34" charset="0"/>
              </a:defRPr>
            </a:lvl1pPr>
          </a:lstStyle>
          <a:p>
            <a:pPr marL="0" indent="0">
              <a:buNone/>
            </a:pPr>
            <a:r>
              <a:rPr lang="es-PE" sz="2400" dirty="0"/>
              <a:t>11. CONSIDERACIONES DE LA INFORMACIÓN</a:t>
            </a:r>
          </a:p>
          <a:p>
            <a:pPr marL="0" indent="0">
              <a:buNone/>
            </a:pPr>
            <a:r>
              <a:rPr lang="es-PE" sz="2400" dirty="0"/>
              <a:t>	Identificar sobre que actuar – multicriterio 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256BC0F6-4A4F-4CEF-B478-1388E95CF83B}"/>
              </a:ext>
            </a:extLst>
          </p:cNvPr>
          <p:cNvSpPr txBox="1"/>
          <p:nvPr/>
        </p:nvSpPr>
        <p:spPr>
          <a:xfrm>
            <a:off x="1164538" y="3469167"/>
            <a:ext cx="2106706" cy="369332"/>
          </a:xfrm>
          <a:prstGeom prst="rect">
            <a:avLst/>
          </a:prstGeom>
          <a:solidFill>
            <a:srgbClr val="97E4FF"/>
          </a:solidFill>
        </p:spPr>
        <p:txBody>
          <a:bodyPr wrap="square">
            <a:spAutoFit/>
          </a:bodyPr>
          <a:lstStyle>
            <a:defPPr>
              <a:defRPr lang="es-PE"/>
            </a:defPPr>
            <a:lvl1pPr>
              <a:defRPr>
                <a:effectLst/>
                <a:latin typeface="Arial" panose="020B0604020202020204" pitchFamily="34" charset="0"/>
                <a:ea typeface="Calibri" panose="020F0502020204030204" pitchFamily="34" charset="0"/>
              </a:defRPr>
            </a:lvl1pPr>
          </a:lstStyle>
          <a:p>
            <a:r>
              <a:rPr lang="es-PE" dirty="0"/>
              <a:t>DDT – JK PLANTA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1AE757D5-3B46-4ACA-B88C-8D64AA8D8023}"/>
              </a:ext>
            </a:extLst>
          </p:cNvPr>
          <p:cNvSpPr txBox="1"/>
          <p:nvPr/>
        </p:nvSpPr>
        <p:spPr>
          <a:xfrm>
            <a:off x="4958223" y="3843762"/>
            <a:ext cx="2460812" cy="369332"/>
          </a:xfrm>
          <a:prstGeom prst="rect">
            <a:avLst/>
          </a:prstGeom>
          <a:solidFill>
            <a:srgbClr val="97E4FF"/>
          </a:solidFill>
        </p:spPr>
        <p:txBody>
          <a:bodyPr wrap="square">
            <a:spAutoFit/>
          </a:bodyPr>
          <a:lstStyle>
            <a:defPPr>
              <a:defRPr lang="es-PE"/>
            </a:defPPr>
            <a:lvl1pPr>
              <a:defRPr>
                <a:effectLst/>
                <a:highlight>
                  <a:srgbClr val="00FFFF"/>
                </a:highlight>
                <a:latin typeface="Arial" panose="020B0604020202020204" pitchFamily="34" charset="0"/>
                <a:ea typeface="Calibri" panose="020F0502020204030204" pitchFamily="34" charset="0"/>
              </a:defRPr>
            </a:lvl1pPr>
          </a:lstStyle>
          <a:p>
            <a:r>
              <a:rPr lang="es-PE" dirty="0"/>
              <a:t>DDT – JK TRACKLES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42D72356-FA42-42B3-9C01-25CFE3668273}"/>
              </a:ext>
            </a:extLst>
          </p:cNvPr>
          <p:cNvSpPr txBox="1"/>
          <p:nvPr/>
        </p:nvSpPr>
        <p:spPr>
          <a:xfrm>
            <a:off x="8671525" y="3838499"/>
            <a:ext cx="2460812" cy="369332"/>
          </a:xfrm>
          <a:prstGeom prst="rect">
            <a:avLst/>
          </a:prstGeom>
          <a:solidFill>
            <a:srgbClr val="97E4FF"/>
          </a:solidFill>
        </p:spPr>
        <p:txBody>
          <a:bodyPr wrap="square">
            <a:spAutoFit/>
          </a:bodyPr>
          <a:lstStyle>
            <a:defPPr>
              <a:defRPr lang="es-PE"/>
            </a:defPPr>
            <a:lvl1pPr>
              <a:defRPr>
                <a:effectLst/>
                <a:latin typeface="Arial" panose="020B0604020202020204" pitchFamily="34" charset="0"/>
                <a:ea typeface="Calibri" panose="020F0502020204030204" pitchFamily="34" charset="0"/>
              </a:defRPr>
            </a:lvl1pPr>
          </a:lstStyle>
          <a:p>
            <a:r>
              <a:rPr lang="es-PE" dirty="0"/>
              <a:t>PARETO SISTEMAS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0994374F-E878-403C-8A24-FD3563AF8657}"/>
              </a:ext>
            </a:extLst>
          </p:cNvPr>
          <p:cNvSpPr txBox="1"/>
          <p:nvPr/>
        </p:nvSpPr>
        <p:spPr>
          <a:xfrm>
            <a:off x="1258930" y="6377499"/>
            <a:ext cx="2207874" cy="369332"/>
          </a:xfrm>
          <a:prstGeom prst="rect">
            <a:avLst/>
          </a:prstGeom>
          <a:solidFill>
            <a:srgbClr val="97E4FF"/>
          </a:solidFill>
        </p:spPr>
        <p:txBody>
          <a:bodyPr wrap="square">
            <a:spAutoFit/>
          </a:bodyPr>
          <a:lstStyle>
            <a:defPPr>
              <a:defRPr lang="es-PE"/>
            </a:defPPr>
            <a:lvl1pPr>
              <a:defRPr>
                <a:effectLst/>
                <a:latin typeface="Arial" panose="020B0604020202020204" pitchFamily="34" charset="0"/>
                <a:ea typeface="Calibri" panose="020F0502020204030204" pitchFamily="34" charset="0"/>
              </a:defRPr>
            </a:lvl1pPr>
          </a:lstStyle>
          <a:p>
            <a:r>
              <a:rPr lang="es-PE" dirty="0"/>
              <a:t>DDC - PLANTA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D857DBA7-4493-4806-A924-42669F51F241}"/>
              </a:ext>
            </a:extLst>
          </p:cNvPr>
          <p:cNvSpPr txBox="1"/>
          <p:nvPr/>
        </p:nvSpPr>
        <p:spPr>
          <a:xfrm>
            <a:off x="4870684" y="6295331"/>
            <a:ext cx="2904565" cy="369332"/>
          </a:xfrm>
          <a:prstGeom prst="rect">
            <a:avLst/>
          </a:prstGeom>
          <a:solidFill>
            <a:srgbClr val="97E4FF"/>
          </a:solidFill>
        </p:spPr>
        <p:txBody>
          <a:bodyPr wrap="square">
            <a:spAutoFit/>
          </a:bodyPr>
          <a:lstStyle>
            <a:defPPr>
              <a:defRPr lang="es-PE"/>
            </a:defPPr>
            <a:lvl1pPr>
              <a:defRPr>
                <a:effectLst/>
                <a:latin typeface="Arial" panose="020B0604020202020204" pitchFamily="34" charset="0"/>
                <a:ea typeface="Calibri" panose="020F0502020204030204" pitchFamily="34" charset="0"/>
              </a:defRPr>
            </a:lvl1pPr>
          </a:lstStyle>
          <a:p>
            <a:r>
              <a:rPr lang="es-PE" dirty="0"/>
              <a:t>RESULTADO DE UN KPI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BFA347E2-338E-40AD-B8C4-1B89AD36714A}"/>
              </a:ext>
            </a:extLst>
          </p:cNvPr>
          <p:cNvSpPr txBox="1"/>
          <p:nvPr/>
        </p:nvSpPr>
        <p:spPr>
          <a:xfrm>
            <a:off x="8309293" y="6167663"/>
            <a:ext cx="3677771" cy="369332"/>
          </a:xfrm>
          <a:prstGeom prst="rect">
            <a:avLst/>
          </a:prstGeom>
          <a:solidFill>
            <a:srgbClr val="97E4FF"/>
          </a:solidFill>
        </p:spPr>
        <p:txBody>
          <a:bodyPr wrap="square">
            <a:spAutoFit/>
          </a:bodyPr>
          <a:lstStyle>
            <a:defPPr>
              <a:defRPr lang="es-PE"/>
            </a:defPPr>
            <a:lvl1pPr>
              <a:defRPr>
                <a:effectLst/>
                <a:latin typeface="Arial" panose="020B0604020202020204" pitchFamily="34" charset="0"/>
                <a:ea typeface="Calibri" panose="020F0502020204030204" pitchFamily="34" charset="0"/>
              </a:defRPr>
            </a:lvl1pPr>
          </a:lstStyle>
          <a:p>
            <a:r>
              <a:rPr lang="es-PE" dirty="0"/>
              <a:t>RESULTADO DE UNA GESTIÓN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73881A06-D0E5-4904-ADC0-CF9C56456C0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64050" y="4451418"/>
            <a:ext cx="3946733" cy="1122061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178628B6-F30F-4278-AE33-2F55A0559A90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b="18999"/>
          <a:stretch/>
        </p:blipFill>
        <p:spPr>
          <a:xfrm>
            <a:off x="8235079" y="4546023"/>
            <a:ext cx="3902254" cy="1526177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5E09EC99-B026-4FAE-9E6C-B95F174B2D05}"/>
              </a:ext>
            </a:extLst>
          </p:cNvPr>
          <p:cNvSpPr txBox="1"/>
          <p:nvPr/>
        </p:nvSpPr>
        <p:spPr>
          <a:xfrm>
            <a:off x="8561846" y="155805"/>
            <a:ext cx="317266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44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¡Creatividad¡</a:t>
            </a:r>
          </a:p>
        </p:txBody>
      </p:sp>
    </p:spTree>
    <p:extLst>
      <p:ext uri="{BB962C8B-B14F-4D97-AF65-F5344CB8AC3E}">
        <p14:creationId xmlns:p14="http://schemas.microsoft.com/office/powerpoint/2010/main" val="34416583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2A8BEABC-F154-4B32-85CC-CB0CFD8BF6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310" y="2273714"/>
            <a:ext cx="10255625" cy="952361"/>
          </a:xfrm>
          <a:prstGeom prst="rect">
            <a:avLst/>
          </a:prstGeom>
        </p:spPr>
      </p:pic>
      <p:sp>
        <p:nvSpPr>
          <p:cNvPr id="17" name="CuadroTexto 16">
            <a:extLst>
              <a:ext uri="{FF2B5EF4-FFF2-40B4-BE49-F238E27FC236}">
                <a16:creationId xmlns:a16="http://schemas.microsoft.com/office/drawing/2014/main" id="{E4CC1B11-443B-4819-B9DC-2DD3692BF7FE}"/>
              </a:ext>
            </a:extLst>
          </p:cNvPr>
          <p:cNvSpPr txBox="1"/>
          <p:nvPr/>
        </p:nvSpPr>
        <p:spPr>
          <a:xfrm>
            <a:off x="3495322" y="148484"/>
            <a:ext cx="546041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PE" sz="2400" dirty="0">
                <a:latin typeface="Arial" panose="020B0604020202020204" pitchFamily="34" charset="0"/>
                <a:ea typeface="Calibri" panose="020F0502020204030204" pitchFamily="34" charset="0"/>
              </a:rPr>
              <a:t>12. Consideraciones de la DATA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365CBA4-2B9A-4F8C-A03E-58C3358D29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310" y="1180564"/>
            <a:ext cx="11887202" cy="1023705"/>
          </a:xfrm>
          <a:prstGeom prst="rect">
            <a:avLst/>
          </a:prstGeom>
        </p:spPr>
      </p:pic>
      <p:grpSp>
        <p:nvGrpSpPr>
          <p:cNvPr id="2" name="Grupo 1">
            <a:extLst>
              <a:ext uri="{FF2B5EF4-FFF2-40B4-BE49-F238E27FC236}">
                <a16:creationId xmlns:a16="http://schemas.microsoft.com/office/drawing/2014/main" id="{743D36F2-019C-496A-AEAC-4D0E38C55197}"/>
              </a:ext>
            </a:extLst>
          </p:cNvPr>
          <p:cNvGrpSpPr/>
          <p:nvPr/>
        </p:nvGrpSpPr>
        <p:grpSpPr>
          <a:xfrm>
            <a:off x="228310" y="3295520"/>
            <a:ext cx="7496465" cy="3238500"/>
            <a:chOff x="1160638" y="3375212"/>
            <a:chExt cx="7496465" cy="3238500"/>
          </a:xfrm>
        </p:grpSpPr>
        <p:grpSp>
          <p:nvGrpSpPr>
            <p:cNvPr id="24" name="Grupo 23">
              <a:extLst>
                <a:ext uri="{FF2B5EF4-FFF2-40B4-BE49-F238E27FC236}">
                  <a16:creationId xmlns:a16="http://schemas.microsoft.com/office/drawing/2014/main" id="{B79EF5CD-602E-4647-96ED-10CBD050AE63}"/>
                </a:ext>
              </a:extLst>
            </p:cNvPr>
            <p:cNvGrpSpPr/>
            <p:nvPr/>
          </p:nvGrpSpPr>
          <p:grpSpPr>
            <a:xfrm>
              <a:off x="1160638" y="3375212"/>
              <a:ext cx="7496465" cy="3238500"/>
              <a:chOff x="2805952" y="4145940"/>
              <a:chExt cx="7496465" cy="3238500"/>
            </a:xfrm>
          </p:grpSpPr>
          <p:sp>
            <p:nvSpPr>
              <p:cNvPr id="20" name="Rectángulo 19">
                <a:extLst>
                  <a:ext uri="{FF2B5EF4-FFF2-40B4-BE49-F238E27FC236}">
                    <a16:creationId xmlns:a16="http://schemas.microsoft.com/office/drawing/2014/main" id="{5CB50457-6E52-42B8-8547-BD8DE4D63DF7}"/>
                  </a:ext>
                </a:extLst>
              </p:cNvPr>
              <p:cNvSpPr/>
              <p:nvPr/>
            </p:nvSpPr>
            <p:spPr>
              <a:xfrm>
                <a:off x="2805952" y="4577464"/>
                <a:ext cx="3535892" cy="2806976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just"/>
                <a:r>
                  <a:rPr lang="es-PE" b="1" dirty="0"/>
                  <a:t>VENTAJAS:</a:t>
                </a:r>
              </a:p>
              <a:p>
                <a:pPr marL="228600" indent="-228600" algn="just">
                  <a:buFont typeface="+mj-lt"/>
                  <a:buAutoNum type="arabicPeriod"/>
                </a:pPr>
                <a:r>
                  <a:rPr lang="es-PE" dirty="0"/>
                  <a:t>Varias causas raíces.</a:t>
                </a:r>
              </a:p>
              <a:p>
                <a:pPr marL="228600" indent="-228600" algn="just">
                  <a:buFont typeface="+mj-lt"/>
                  <a:buAutoNum type="arabicPeriod"/>
                </a:pPr>
                <a:r>
                  <a:rPr lang="es-PE" dirty="0"/>
                  <a:t>Buena información para analizar</a:t>
                </a:r>
              </a:p>
              <a:p>
                <a:pPr marL="228600" indent="-228600" algn="just">
                  <a:buFont typeface="+mj-lt"/>
                  <a:buAutoNum type="arabicPeriod"/>
                </a:pPr>
                <a:r>
                  <a:rPr lang="es-PE" dirty="0"/>
                  <a:t>Permite análisis versátil</a:t>
                </a:r>
              </a:p>
              <a:p>
                <a:pPr algn="just"/>
                <a:r>
                  <a:rPr lang="es-PE" b="1" dirty="0"/>
                  <a:t>DESVENTAJAS:</a:t>
                </a:r>
              </a:p>
              <a:p>
                <a:pPr marL="228600" indent="-228600" algn="just">
                  <a:buFont typeface="+mj-lt"/>
                  <a:buAutoNum type="arabicPeriod"/>
                </a:pPr>
                <a:r>
                  <a:rPr lang="es-PE" dirty="0"/>
                  <a:t>Horas hombre en el llenado de las OT.</a:t>
                </a:r>
              </a:p>
              <a:p>
                <a:pPr marL="228600" indent="-228600" algn="just">
                  <a:buFont typeface="+mj-lt"/>
                  <a:buAutoNum type="arabicPeriod"/>
                </a:pPr>
                <a:r>
                  <a:rPr lang="es-PE" dirty="0"/>
                  <a:t>Campos vacíos.</a:t>
                </a:r>
              </a:p>
              <a:p>
                <a:pPr marL="228600" indent="-228600" algn="just">
                  <a:buFont typeface="+mj-lt"/>
                  <a:buAutoNum type="arabicPeriod"/>
                </a:pPr>
                <a:r>
                  <a:rPr lang="es-PE" dirty="0"/>
                  <a:t>Mayor estructura de Planeamiento.</a:t>
                </a:r>
              </a:p>
            </p:txBody>
          </p:sp>
          <p:sp>
            <p:nvSpPr>
              <p:cNvPr id="18" name="CuadroTexto 17">
                <a:extLst>
                  <a:ext uri="{FF2B5EF4-FFF2-40B4-BE49-F238E27FC236}">
                    <a16:creationId xmlns:a16="http://schemas.microsoft.com/office/drawing/2014/main" id="{A62B67DC-418E-44FE-A751-E2A37E3F6BEE}"/>
                  </a:ext>
                </a:extLst>
              </p:cNvPr>
              <p:cNvSpPr txBox="1"/>
              <p:nvPr/>
            </p:nvSpPr>
            <p:spPr>
              <a:xfrm>
                <a:off x="6472515" y="4145940"/>
                <a:ext cx="3829902" cy="380655"/>
              </a:xfrm>
              <a:prstGeom prst="rect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PE"/>
                </a:defPPr>
                <a:lvl1pPr algn="ctr">
                  <a:defRPr sz="1200">
                    <a:solidFill>
                      <a:schemeClr val="lt1"/>
                    </a:solidFill>
                  </a:defRPr>
                </a:lvl1pPr>
                <a:lvl2pPr>
                  <a:defRPr>
                    <a:solidFill>
                      <a:schemeClr val="lt1"/>
                    </a:solidFill>
                  </a:defRPr>
                </a:lvl2pPr>
                <a:lvl3pPr>
                  <a:defRPr>
                    <a:solidFill>
                      <a:schemeClr val="lt1"/>
                    </a:solidFill>
                  </a:defRPr>
                </a:lvl3pPr>
                <a:lvl4pPr>
                  <a:defRPr>
                    <a:solidFill>
                      <a:schemeClr val="lt1"/>
                    </a:solidFill>
                  </a:defRPr>
                </a:lvl4pPr>
                <a:lvl5pPr>
                  <a:defRPr>
                    <a:solidFill>
                      <a:schemeClr val="lt1"/>
                    </a:solidFill>
                  </a:defRPr>
                </a:lvl5pPr>
                <a:lvl6pPr>
                  <a:defRPr>
                    <a:solidFill>
                      <a:schemeClr val="lt1"/>
                    </a:solidFill>
                  </a:defRPr>
                </a:lvl6pPr>
                <a:lvl7pPr>
                  <a:defRPr>
                    <a:solidFill>
                      <a:schemeClr val="lt1"/>
                    </a:solidFill>
                  </a:defRPr>
                </a:lvl7pPr>
                <a:lvl8pPr>
                  <a:defRPr>
                    <a:solidFill>
                      <a:schemeClr val="lt1"/>
                    </a:solidFill>
                  </a:defRPr>
                </a:lvl8pPr>
                <a:lvl9pPr>
                  <a:defRPr>
                    <a:solidFill>
                      <a:schemeClr val="lt1"/>
                    </a:solidFill>
                  </a:defRPr>
                </a:lvl9pPr>
              </a:lstStyle>
              <a:p>
                <a:r>
                  <a:rPr lang="es-PE" sz="1800" dirty="0"/>
                  <a:t>DATA CON EL MINIMO DE CAMPOS</a:t>
                </a:r>
              </a:p>
            </p:txBody>
          </p:sp>
        </p:grpSp>
        <p:sp>
          <p:nvSpPr>
            <p:cNvPr id="14" name="Rectángulo 13">
              <a:extLst>
                <a:ext uri="{FF2B5EF4-FFF2-40B4-BE49-F238E27FC236}">
                  <a16:creationId xmlns:a16="http://schemas.microsoft.com/office/drawing/2014/main" id="{62FD4A6F-B1D7-4DC5-B94F-B1812D350E22}"/>
                </a:ext>
              </a:extLst>
            </p:cNvPr>
            <p:cNvSpPr/>
            <p:nvPr/>
          </p:nvSpPr>
          <p:spPr>
            <a:xfrm>
              <a:off x="1160638" y="3375212"/>
              <a:ext cx="3535892" cy="380656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PE" dirty="0"/>
                <a:t>DATA CON EXCESO DE CAMPOS</a:t>
              </a:r>
            </a:p>
          </p:txBody>
        </p:sp>
        <p:sp>
          <p:nvSpPr>
            <p:cNvPr id="15" name="Rectángulo 14">
              <a:extLst>
                <a:ext uri="{FF2B5EF4-FFF2-40B4-BE49-F238E27FC236}">
                  <a16:creationId xmlns:a16="http://schemas.microsoft.com/office/drawing/2014/main" id="{2BD035AB-D4A2-4257-A69E-7F2060772798}"/>
                </a:ext>
              </a:extLst>
            </p:cNvPr>
            <p:cNvSpPr/>
            <p:nvPr/>
          </p:nvSpPr>
          <p:spPr>
            <a:xfrm>
              <a:off x="4827200" y="3806737"/>
              <a:ext cx="3829903" cy="2806975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just"/>
              <a:r>
                <a:rPr lang="es-PE" b="1" dirty="0"/>
                <a:t>VENTAJAS:</a:t>
              </a:r>
            </a:p>
            <a:p>
              <a:pPr marL="342900" indent="-342900" algn="just">
                <a:buFont typeface="+mj-lt"/>
                <a:buAutoNum type="arabicPeriod"/>
              </a:pPr>
              <a:r>
                <a:rPr lang="es-PE" dirty="0"/>
                <a:t>Facilidad de llenado de datos.</a:t>
              </a:r>
            </a:p>
            <a:p>
              <a:pPr marL="342900" indent="-342900" algn="just">
                <a:buFont typeface="+mj-lt"/>
                <a:buAutoNum type="arabicPeriod"/>
              </a:pPr>
              <a:r>
                <a:rPr lang="es-PE" dirty="0"/>
                <a:t>Mayor tiempo para otros requerimientos de datos.</a:t>
              </a:r>
            </a:p>
            <a:p>
              <a:pPr marL="342900" indent="-342900" algn="just">
                <a:buFont typeface="+mj-lt"/>
                <a:buAutoNum type="arabicPeriod"/>
              </a:pPr>
              <a:r>
                <a:rPr lang="es-PE" dirty="0"/>
                <a:t>Análisis mas versátiles </a:t>
              </a:r>
              <a:r>
                <a:rPr lang="es-PE" b="1" dirty="0"/>
                <a:t>.</a:t>
              </a:r>
            </a:p>
            <a:p>
              <a:pPr algn="just"/>
              <a:r>
                <a:rPr lang="es-PE" b="1" dirty="0"/>
                <a:t>DESVENTAJAS:</a:t>
              </a:r>
            </a:p>
            <a:p>
              <a:pPr marL="342900" indent="-342900" algn="just">
                <a:buFont typeface="+mj-lt"/>
                <a:buAutoNum type="arabicPeriod"/>
              </a:pPr>
              <a:r>
                <a:rPr lang="es-PE" dirty="0"/>
                <a:t>Mayor tiempo de análisis </a:t>
              </a:r>
            </a:p>
            <a:p>
              <a:pPr marL="342900" indent="-342900" algn="just">
                <a:buFont typeface="+mj-lt"/>
                <a:buAutoNum type="arabicPeriod"/>
              </a:pPr>
              <a:r>
                <a:rPr lang="es-PE" dirty="0"/>
                <a:t>Poca información para Planeamiento</a:t>
              </a:r>
            </a:p>
            <a:p>
              <a:pPr marL="342900" indent="-342900" algn="just">
                <a:buFont typeface="+mj-lt"/>
                <a:buAutoNum type="arabicPeriod"/>
              </a:pPr>
              <a:r>
                <a:rPr lang="es-PE" dirty="0"/>
                <a:t>El análisis es limitado-cortoplacista</a:t>
              </a:r>
            </a:p>
          </p:txBody>
        </p:sp>
      </p:grpSp>
      <p:sp>
        <p:nvSpPr>
          <p:cNvPr id="7" name="Flecha: a la derecha 6">
            <a:extLst>
              <a:ext uri="{FF2B5EF4-FFF2-40B4-BE49-F238E27FC236}">
                <a16:creationId xmlns:a16="http://schemas.microsoft.com/office/drawing/2014/main" id="{0241F845-9A08-4595-86FE-CFABA7811385}"/>
              </a:ext>
            </a:extLst>
          </p:cNvPr>
          <p:cNvSpPr/>
          <p:nvPr/>
        </p:nvSpPr>
        <p:spPr>
          <a:xfrm>
            <a:off x="7825188" y="4377144"/>
            <a:ext cx="453838" cy="753035"/>
          </a:xfrm>
          <a:prstGeom prst="righ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BEF5A376-12F0-4F2D-9589-908F71BF0319}"/>
              </a:ext>
            </a:extLst>
          </p:cNvPr>
          <p:cNvSpPr/>
          <p:nvPr/>
        </p:nvSpPr>
        <p:spPr>
          <a:xfrm>
            <a:off x="8379439" y="3429000"/>
            <a:ext cx="3584251" cy="2649325"/>
          </a:xfrm>
          <a:prstGeom prst="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PE" sz="2400" b="1" dirty="0">
                <a:solidFill>
                  <a:schemeClr val="bg1"/>
                </a:solidFill>
              </a:rPr>
              <a:t>ESTRATEGIA :</a:t>
            </a:r>
          </a:p>
          <a:p>
            <a:pPr marL="228600" indent="-228600" algn="just">
              <a:buFont typeface="+mj-lt"/>
              <a:buAutoNum type="arabicPeriod"/>
            </a:pPr>
            <a:r>
              <a:rPr lang="es-PE" sz="2400" dirty="0">
                <a:solidFill>
                  <a:schemeClr val="bg1"/>
                </a:solidFill>
              </a:rPr>
              <a:t>Implementar un numero optimo de campos </a:t>
            </a:r>
          </a:p>
          <a:p>
            <a:pPr marL="228600" indent="-228600" algn="just">
              <a:buFont typeface="+mj-lt"/>
              <a:buAutoNum type="arabicPeriod"/>
            </a:pPr>
            <a:r>
              <a:rPr lang="es-PE" sz="2400" dirty="0">
                <a:solidFill>
                  <a:schemeClr val="bg1"/>
                </a:solidFill>
              </a:rPr>
              <a:t>Optimización de datos en Mantenimiento.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57FD96FE-D188-462F-841D-68B8D2F356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2918713" cy="1112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3430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81C2CCFA-D66C-442F-9396-931DC78C25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17" name="CuadroTexto 16">
            <a:extLst>
              <a:ext uri="{FF2B5EF4-FFF2-40B4-BE49-F238E27FC236}">
                <a16:creationId xmlns:a16="http://schemas.microsoft.com/office/drawing/2014/main" id="{E4CC1B11-443B-4819-B9DC-2DD3692BF7FE}"/>
              </a:ext>
            </a:extLst>
          </p:cNvPr>
          <p:cNvSpPr txBox="1"/>
          <p:nvPr/>
        </p:nvSpPr>
        <p:spPr>
          <a:xfrm>
            <a:off x="4427652" y="804113"/>
            <a:ext cx="537973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PE" sz="24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s-PE" sz="2400" b="1" dirty="0">
                <a:latin typeface="Arial" panose="020B0604020202020204" pitchFamily="34" charset="0"/>
                <a:ea typeface="Calibri" panose="020F0502020204030204" pitchFamily="34" charset="0"/>
              </a:rPr>
              <a:t>CONCLUSIONES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8F246441-3FD8-408A-B242-91C0FAC0D1E0}"/>
              </a:ext>
            </a:extLst>
          </p:cNvPr>
          <p:cNvSpPr txBox="1"/>
          <p:nvPr/>
        </p:nvSpPr>
        <p:spPr>
          <a:xfrm>
            <a:off x="653902" y="1355997"/>
            <a:ext cx="11072324" cy="4467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PE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Confiabilidad es una herramienta de mejora continua.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PE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confiabilidad permite mejora utilización de los activos y permite un mejor manejo de recursos, doble oportunidad de mejora.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PE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Cada Empresa debe despegar y dar inicio al uso de estas herramientas, originando sentido de logro.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PE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implementación propia de las Organizaciones, no siempre se concluye.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PE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implementación de la Confiabilidad, elimina incertidumbres.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PE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Confiabilidad pone en automático a la Gestión de activos.</a:t>
            </a:r>
          </a:p>
        </p:txBody>
      </p:sp>
    </p:spTree>
    <p:extLst>
      <p:ext uri="{BB962C8B-B14F-4D97-AF65-F5344CB8AC3E}">
        <p14:creationId xmlns:p14="http://schemas.microsoft.com/office/powerpoint/2010/main" val="9052789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42FA0B6B-CD5C-4956-9486-E1FFEB4F4B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414" y="66764"/>
            <a:ext cx="10937172" cy="6724471"/>
          </a:xfrm>
          <a:prstGeom prst="rect">
            <a:avLst/>
          </a:prstGeom>
        </p:spPr>
      </p:pic>
      <p:sp>
        <p:nvSpPr>
          <p:cNvPr id="17" name="CuadroTexto 16">
            <a:extLst>
              <a:ext uri="{FF2B5EF4-FFF2-40B4-BE49-F238E27FC236}">
                <a16:creationId xmlns:a16="http://schemas.microsoft.com/office/drawing/2014/main" id="{B0D7A042-7B1B-4249-966C-35DEBBAC3A76}"/>
              </a:ext>
            </a:extLst>
          </p:cNvPr>
          <p:cNvSpPr txBox="1"/>
          <p:nvPr/>
        </p:nvSpPr>
        <p:spPr>
          <a:xfrm>
            <a:off x="4503009" y="342604"/>
            <a:ext cx="24838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2400" b="1" dirty="0"/>
              <a:t>1. ANTECEDENTES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5F354C71-9F5F-4D94-910B-1541ED894E69}"/>
              </a:ext>
            </a:extLst>
          </p:cNvPr>
          <p:cNvSpPr txBox="1"/>
          <p:nvPr/>
        </p:nvSpPr>
        <p:spPr>
          <a:xfrm>
            <a:off x="482132" y="1610390"/>
            <a:ext cx="11227735" cy="39130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PE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Confiabilidad como concepto es la misión que todo mantenedor debe lograr.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PE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buen manejo de recursos esta ligado a lograr la Confiabilidad óptima.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PE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Muchas Empresas no usan el concepto de Confiabilidad para sus tomas  de decisiones.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PE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implementación del uso de herramienta Confiabilidad requiere de un equipo comprometido.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PE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 deben considerar también una base de datos optima que origine información optima que ayude a tomar decisiones.</a:t>
            </a:r>
          </a:p>
        </p:txBody>
      </p:sp>
    </p:spTree>
    <p:extLst>
      <p:ext uri="{BB962C8B-B14F-4D97-AF65-F5344CB8AC3E}">
        <p14:creationId xmlns:p14="http://schemas.microsoft.com/office/powerpoint/2010/main" val="42174851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A984F2CB-AB18-4CDC-B224-D04D3B24E8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66764"/>
            <a:ext cx="12036287" cy="6724471"/>
          </a:xfrm>
          <a:prstGeom prst="rect">
            <a:avLst/>
          </a:prstGeom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6914148D-2DC6-47D4-A10A-81E1FCBBF406}"/>
              </a:ext>
            </a:extLst>
          </p:cNvPr>
          <p:cNvSpPr txBox="1"/>
          <p:nvPr/>
        </p:nvSpPr>
        <p:spPr>
          <a:xfrm>
            <a:off x="3797761" y="100605"/>
            <a:ext cx="65588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800" dirty="0"/>
              <a:t>2. Determinar la mejor calidad de marca de un repuesto o componente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BF50DFB-0EEA-46D3-A89A-AC3B4757E13C}"/>
              </a:ext>
            </a:extLst>
          </p:cNvPr>
          <p:cNvSpPr txBox="1"/>
          <p:nvPr/>
        </p:nvSpPr>
        <p:spPr>
          <a:xfrm>
            <a:off x="887040" y="1457099"/>
            <a:ext cx="108016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b="1" dirty="0"/>
              <a:t>Registro 1</a:t>
            </a:r>
            <a:r>
              <a:rPr lang="es-PE" dirty="0"/>
              <a:t>: Se tiene </a:t>
            </a:r>
            <a:r>
              <a:rPr lang="es-PE" b="1" i="1" dirty="0"/>
              <a:t>los históricos de tres proveedores de raspadores en 7 cintas transportadores</a:t>
            </a:r>
            <a:r>
              <a:rPr lang="es-PE" dirty="0"/>
              <a:t>, determinar la 	estrategia de compra para optimizar la gestión anual .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336EA511-1345-496E-956E-E287125A1505}"/>
              </a:ext>
            </a:extLst>
          </p:cNvPr>
          <p:cNvSpPr txBox="1"/>
          <p:nvPr/>
        </p:nvSpPr>
        <p:spPr>
          <a:xfrm>
            <a:off x="1791169" y="2036803"/>
            <a:ext cx="67021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b="1" u="sng" dirty="0"/>
              <a:t>Datos:</a:t>
            </a:r>
            <a:r>
              <a:rPr lang="es-PE" dirty="0"/>
              <a:t> Costo Unitario / Tiempo de duración / Intervalo de análisis</a:t>
            </a:r>
          </a:p>
        </p:txBody>
      </p:sp>
      <p:grpSp>
        <p:nvGrpSpPr>
          <p:cNvPr id="32" name="Grupo 31">
            <a:extLst>
              <a:ext uri="{FF2B5EF4-FFF2-40B4-BE49-F238E27FC236}">
                <a16:creationId xmlns:a16="http://schemas.microsoft.com/office/drawing/2014/main" id="{8269B4CE-C5FE-4695-8251-05595C4F33E7}"/>
              </a:ext>
            </a:extLst>
          </p:cNvPr>
          <p:cNvGrpSpPr/>
          <p:nvPr/>
        </p:nvGrpSpPr>
        <p:grpSpPr>
          <a:xfrm>
            <a:off x="394988" y="2710488"/>
            <a:ext cx="11641298" cy="3002992"/>
            <a:chOff x="275351" y="1939784"/>
            <a:chExt cx="11641298" cy="3002992"/>
          </a:xfrm>
        </p:grpSpPr>
        <p:pic>
          <p:nvPicPr>
            <p:cNvPr id="2" name="Imagen 1">
              <a:extLst>
                <a:ext uri="{FF2B5EF4-FFF2-40B4-BE49-F238E27FC236}">
                  <a16:creationId xmlns:a16="http://schemas.microsoft.com/office/drawing/2014/main" id="{19DF9E9F-3310-4931-B750-4E825D86234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3857" r="60981" b="18771"/>
            <a:stretch/>
          </p:blipFill>
          <p:spPr>
            <a:xfrm>
              <a:off x="275351" y="2158260"/>
              <a:ext cx="3512562" cy="2611967"/>
            </a:xfrm>
            <a:prstGeom prst="rect">
              <a:avLst/>
            </a:prstGeom>
          </p:spPr>
        </p:pic>
        <p:grpSp>
          <p:nvGrpSpPr>
            <p:cNvPr id="10" name="Grupo 9">
              <a:extLst>
                <a:ext uri="{FF2B5EF4-FFF2-40B4-BE49-F238E27FC236}">
                  <a16:creationId xmlns:a16="http://schemas.microsoft.com/office/drawing/2014/main" id="{82FB3DCF-375F-4779-AB51-5695151B8482}"/>
                </a:ext>
              </a:extLst>
            </p:cNvPr>
            <p:cNvGrpSpPr/>
            <p:nvPr/>
          </p:nvGrpSpPr>
          <p:grpSpPr>
            <a:xfrm>
              <a:off x="7298267" y="1939784"/>
              <a:ext cx="4618382" cy="2830443"/>
              <a:chOff x="0" y="0"/>
              <a:chExt cx="4618382" cy="2830443"/>
            </a:xfrm>
          </p:grpSpPr>
          <p:graphicFrame>
            <p:nvGraphicFramePr>
              <p:cNvPr id="11" name="Gráfico 10">
                <a:extLst>
                  <a:ext uri="{FF2B5EF4-FFF2-40B4-BE49-F238E27FC236}">
                    <a16:creationId xmlns:a16="http://schemas.microsoft.com/office/drawing/2014/main" id="{00000000-0008-0000-0200-000005000000}"/>
                  </a:ext>
                </a:extLst>
              </p:cNvPr>
              <p:cNvGraphicFramePr/>
              <p:nvPr/>
            </p:nvGraphicFramePr>
            <p:xfrm>
              <a:off x="0" y="0"/>
              <a:ext cx="4618382" cy="2830443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4"/>
              </a:graphicData>
            </a:graphic>
          </p:graphicFrame>
          <p:cxnSp>
            <p:nvCxnSpPr>
              <p:cNvPr id="12" name="Conector recto 11">
                <a:extLst>
                  <a:ext uri="{FF2B5EF4-FFF2-40B4-BE49-F238E27FC236}">
                    <a16:creationId xmlns:a16="http://schemas.microsoft.com/office/drawing/2014/main" id="{7B829DD2-E70E-4BE4-8ECF-6F348D6C9864}"/>
                  </a:ext>
                </a:extLst>
              </p:cNvPr>
              <p:cNvCxnSpPr/>
              <p:nvPr/>
            </p:nvCxnSpPr>
            <p:spPr>
              <a:xfrm flipH="1">
                <a:off x="2729947" y="1125883"/>
                <a:ext cx="13252" cy="1035602"/>
              </a:xfrm>
              <a:prstGeom prst="line">
                <a:avLst/>
              </a:prstGeom>
              <a:ln w="38100" cmpd="dbl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CuadroTexto 24">
                <a:extLst>
                  <a:ext uri="{FF2B5EF4-FFF2-40B4-BE49-F238E27FC236}">
                    <a16:creationId xmlns:a16="http://schemas.microsoft.com/office/drawing/2014/main" id="{7DE541FE-439B-48A4-975D-1485C93C5F4C}"/>
                  </a:ext>
                </a:extLst>
              </p:cNvPr>
              <p:cNvSpPr txBox="1"/>
              <p:nvPr/>
            </p:nvSpPr>
            <p:spPr>
              <a:xfrm>
                <a:off x="1255643" y="2136638"/>
                <a:ext cx="231913" cy="256760"/>
              </a:xfrm>
              <a:prstGeom prst="rect">
                <a:avLst/>
              </a:prstGeom>
              <a:noFill/>
              <a:ln w="9525" cmpd="sng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square" rtlCol="0" anchor="t"/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s-PE" sz="1100" b="1">
                    <a:solidFill>
                      <a:srgbClr val="C00000"/>
                    </a:solidFill>
                  </a:rPr>
                  <a:t>A</a:t>
                </a:r>
              </a:p>
            </p:txBody>
          </p:sp>
          <p:sp>
            <p:nvSpPr>
              <p:cNvPr id="14" name="CuadroTexto 65">
                <a:extLst>
                  <a:ext uri="{FF2B5EF4-FFF2-40B4-BE49-F238E27FC236}">
                    <a16:creationId xmlns:a16="http://schemas.microsoft.com/office/drawing/2014/main" id="{679B7C80-F224-4340-8581-7AE03A6BD481}"/>
                  </a:ext>
                </a:extLst>
              </p:cNvPr>
              <p:cNvSpPr txBox="1"/>
              <p:nvPr/>
            </p:nvSpPr>
            <p:spPr>
              <a:xfrm>
                <a:off x="2622274" y="2111789"/>
                <a:ext cx="231913" cy="256760"/>
              </a:xfrm>
              <a:prstGeom prst="rect">
                <a:avLst/>
              </a:prstGeom>
              <a:noFill/>
              <a:ln w="9525" cmpd="sng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square" rtlCol="0" anchor="t"/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s-PE" sz="1100" b="1">
                    <a:solidFill>
                      <a:srgbClr val="C00000"/>
                    </a:solidFill>
                  </a:rPr>
                  <a:t>B</a:t>
                </a:r>
              </a:p>
            </p:txBody>
          </p:sp>
          <p:grpSp>
            <p:nvGrpSpPr>
              <p:cNvPr id="15" name="Grupo 14">
                <a:extLst>
                  <a:ext uri="{FF2B5EF4-FFF2-40B4-BE49-F238E27FC236}">
                    <a16:creationId xmlns:a16="http://schemas.microsoft.com/office/drawing/2014/main" id="{93AB5CA6-BF1D-4A9B-A922-6632E18041D9}"/>
                  </a:ext>
                </a:extLst>
              </p:cNvPr>
              <p:cNvGrpSpPr/>
              <p:nvPr/>
            </p:nvGrpSpPr>
            <p:grpSpPr>
              <a:xfrm>
                <a:off x="3168926" y="480115"/>
                <a:ext cx="1300368" cy="430696"/>
                <a:chOff x="3168926" y="480115"/>
                <a:chExt cx="1300368" cy="430696"/>
              </a:xfrm>
            </p:grpSpPr>
            <p:grpSp>
              <p:nvGrpSpPr>
                <p:cNvPr id="16" name="Grupo 15">
                  <a:extLst>
                    <a:ext uri="{FF2B5EF4-FFF2-40B4-BE49-F238E27FC236}">
                      <a16:creationId xmlns:a16="http://schemas.microsoft.com/office/drawing/2014/main" id="{E386969E-F2FE-494A-8D06-298DF2243C68}"/>
                    </a:ext>
                  </a:extLst>
                </p:cNvPr>
                <p:cNvGrpSpPr/>
                <p:nvPr/>
              </p:nvGrpSpPr>
              <p:grpSpPr>
                <a:xfrm>
                  <a:off x="3168926" y="488399"/>
                  <a:ext cx="911086" cy="422412"/>
                  <a:chOff x="3168926" y="488399"/>
                  <a:chExt cx="911086" cy="422412"/>
                </a:xfrm>
              </p:grpSpPr>
              <p:grpSp>
                <p:nvGrpSpPr>
                  <p:cNvPr id="22" name="Grupo 21">
                    <a:extLst>
                      <a:ext uri="{FF2B5EF4-FFF2-40B4-BE49-F238E27FC236}">
                        <a16:creationId xmlns:a16="http://schemas.microsoft.com/office/drawing/2014/main" id="{5132FD3F-1882-4088-BA13-9B33616B344F}"/>
                      </a:ext>
                    </a:extLst>
                  </p:cNvPr>
                  <p:cNvGrpSpPr/>
                  <p:nvPr/>
                </p:nvGrpSpPr>
                <p:grpSpPr>
                  <a:xfrm>
                    <a:off x="3168926" y="496681"/>
                    <a:ext cx="488674" cy="414130"/>
                    <a:chOff x="3168926" y="496681"/>
                    <a:chExt cx="530087" cy="414130"/>
                  </a:xfrm>
                </p:grpSpPr>
                <p:sp>
                  <p:nvSpPr>
                    <p:cNvPr id="27" name="CuadroTexto 66">
                      <a:extLst>
                        <a:ext uri="{FF2B5EF4-FFF2-40B4-BE49-F238E27FC236}">
                          <a16:creationId xmlns:a16="http://schemas.microsoft.com/office/drawing/2014/main" id="{93B7B7BD-B0D2-474C-AB3B-592243096DE4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168926" y="496681"/>
                      <a:ext cx="530087" cy="231913"/>
                    </a:xfrm>
                    <a:prstGeom prst="rect">
                      <a:avLst/>
                    </a:prstGeom>
                    <a:noFill/>
                    <a:ln w="9525" cmpd="sng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>
                      <a:schemeClr val="dk1"/>
                    </a:fontRef>
                  </p:style>
                  <p:txBody>
                    <a:bodyPr wrap="square" rtlCol="0" anchor="t"/>
                    <a:lstStyle>
                      <a:lvl1pPr marL="0" indent="0">
                        <a:defRPr sz="11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indent="0">
                        <a:defRPr sz="11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indent="0">
                        <a:defRPr sz="11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indent="0">
                        <a:defRPr sz="11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indent="0">
                        <a:defRPr sz="11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indent="0">
                        <a:defRPr sz="11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indent="0">
                        <a:defRPr sz="11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indent="0">
                        <a:defRPr sz="11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indent="0">
                        <a:defRPr sz="11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r>
                        <a:rPr lang="es-PE" sz="1100" b="1">
                          <a:solidFill>
                            <a:srgbClr val="C00000"/>
                          </a:solidFill>
                        </a:rPr>
                        <a:t>$A</a:t>
                      </a:r>
                    </a:p>
                  </p:txBody>
                </p:sp>
                <p:sp>
                  <p:nvSpPr>
                    <p:cNvPr id="28" name="CuadroTexto 69">
                      <a:extLst>
                        <a:ext uri="{FF2B5EF4-FFF2-40B4-BE49-F238E27FC236}">
                          <a16:creationId xmlns:a16="http://schemas.microsoft.com/office/drawing/2014/main" id="{B279152B-8A2F-4869-97B0-559C4DFA8278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168926" y="678898"/>
                      <a:ext cx="530087" cy="231913"/>
                    </a:xfrm>
                    <a:prstGeom prst="rect">
                      <a:avLst/>
                    </a:prstGeom>
                    <a:noFill/>
                    <a:ln w="9525" cmpd="sng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>
                      <a:schemeClr val="dk1"/>
                    </a:fontRef>
                  </p:style>
                  <p:txBody>
                    <a:bodyPr wrap="square" rtlCol="0" anchor="t"/>
                    <a:lstStyle>
                      <a:lvl1pPr marL="0" indent="0">
                        <a:defRPr sz="11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indent="0">
                        <a:defRPr sz="11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indent="0">
                        <a:defRPr sz="11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indent="0">
                        <a:defRPr sz="11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indent="0">
                        <a:defRPr sz="11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indent="0">
                        <a:defRPr sz="11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indent="0">
                        <a:defRPr sz="11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indent="0">
                        <a:defRPr sz="11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indent="0">
                        <a:defRPr sz="11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r>
                        <a:rPr lang="es-PE" sz="1100" b="1">
                          <a:solidFill>
                            <a:srgbClr val="C00000"/>
                          </a:solidFill>
                        </a:rPr>
                        <a:t>$B</a:t>
                      </a:r>
                    </a:p>
                  </p:txBody>
                </p:sp>
                <p:cxnSp>
                  <p:nvCxnSpPr>
                    <p:cNvPr id="29" name="Conector recto 28">
                      <a:extLst>
                        <a:ext uri="{FF2B5EF4-FFF2-40B4-BE49-F238E27FC236}">
                          <a16:creationId xmlns:a16="http://schemas.microsoft.com/office/drawing/2014/main" id="{5B0CE0E2-8725-414D-9874-85590E4A39D4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3193774" y="720311"/>
                      <a:ext cx="289891" cy="0"/>
                    </a:xfrm>
                    <a:prstGeom prst="line">
                      <a:avLst/>
                    </a:prstGeom>
                    <a:ln w="19050">
                      <a:solidFill>
                        <a:srgbClr val="C0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3" name="Grupo 22">
                    <a:extLst>
                      <a:ext uri="{FF2B5EF4-FFF2-40B4-BE49-F238E27FC236}">
                        <a16:creationId xmlns:a16="http://schemas.microsoft.com/office/drawing/2014/main" id="{93D67FEE-9F40-40DD-803E-B214EBB6B6DA}"/>
                      </a:ext>
                    </a:extLst>
                  </p:cNvPr>
                  <p:cNvGrpSpPr/>
                  <p:nvPr/>
                </p:nvGrpSpPr>
                <p:grpSpPr>
                  <a:xfrm>
                    <a:off x="3591338" y="488399"/>
                    <a:ext cx="488674" cy="414130"/>
                    <a:chOff x="3591338" y="488399"/>
                    <a:chExt cx="530087" cy="414130"/>
                  </a:xfrm>
                </p:grpSpPr>
                <p:sp>
                  <p:nvSpPr>
                    <p:cNvPr id="24" name="CuadroTexto 72">
                      <a:extLst>
                        <a:ext uri="{FF2B5EF4-FFF2-40B4-BE49-F238E27FC236}">
                          <a16:creationId xmlns:a16="http://schemas.microsoft.com/office/drawing/2014/main" id="{73C24A40-2950-4840-AB92-30269D7DDE23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591338" y="488399"/>
                      <a:ext cx="530087" cy="231913"/>
                    </a:xfrm>
                    <a:prstGeom prst="rect">
                      <a:avLst/>
                    </a:prstGeom>
                    <a:noFill/>
                    <a:ln w="9525" cmpd="sng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>
                      <a:schemeClr val="dk1"/>
                    </a:fontRef>
                  </p:style>
                  <p:txBody>
                    <a:bodyPr wrap="square" rtlCol="0" anchor="t"/>
                    <a:lstStyle>
                      <a:lvl1pPr marL="0" indent="0">
                        <a:defRPr sz="11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indent="0">
                        <a:defRPr sz="11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indent="0">
                        <a:defRPr sz="11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indent="0">
                        <a:defRPr sz="11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indent="0">
                        <a:defRPr sz="11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indent="0">
                        <a:defRPr sz="11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indent="0">
                        <a:defRPr sz="11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indent="0">
                        <a:defRPr sz="11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indent="0">
                        <a:defRPr sz="11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r>
                        <a:rPr lang="es-PE" sz="1100" b="1">
                          <a:solidFill>
                            <a:srgbClr val="C00000"/>
                          </a:solidFill>
                        </a:rPr>
                        <a:t>HrA</a:t>
                      </a:r>
                    </a:p>
                  </p:txBody>
                </p:sp>
                <p:sp>
                  <p:nvSpPr>
                    <p:cNvPr id="25" name="CuadroTexto 74">
                      <a:extLst>
                        <a:ext uri="{FF2B5EF4-FFF2-40B4-BE49-F238E27FC236}">
                          <a16:creationId xmlns:a16="http://schemas.microsoft.com/office/drawing/2014/main" id="{F7391462-1A57-47C0-BE03-F890447CCF58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591338" y="670616"/>
                      <a:ext cx="530087" cy="231913"/>
                    </a:xfrm>
                    <a:prstGeom prst="rect">
                      <a:avLst/>
                    </a:prstGeom>
                    <a:noFill/>
                    <a:ln w="9525" cmpd="sng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>
                      <a:schemeClr val="dk1"/>
                    </a:fontRef>
                  </p:style>
                  <p:txBody>
                    <a:bodyPr wrap="square" rtlCol="0" anchor="t"/>
                    <a:lstStyle>
                      <a:lvl1pPr marL="0" indent="0">
                        <a:defRPr sz="11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indent="0">
                        <a:defRPr sz="11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indent="0">
                        <a:defRPr sz="11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indent="0">
                        <a:defRPr sz="11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indent="0">
                        <a:defRPr sz="11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indent="0">
                        <a:defRPr sz="11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indent="0">
                        <a:defRPr sz="11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indent="0">
                        <a:defRPr sz="11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indent="0">
                        <a:defRPr sz="11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r>
                        <a:rPr lang="es-PE" sz="1100" b="1">
                          <a:solidFill>
                            <a:srgbClr val="C00000"/>
                          </a:solidFill>
                        </a:rPr>
                        <a:t>HrB</a:t>
                      </a:r>
                    </a:p>
                  </p:txBody>
                </p:sp>
                <p:cxnSp>
                  <p:nvCxnSpPr>
                    <p:cNvPr id="26" name="Conector recto 25">
                      <a:extLst>
                        <a:ext uri="{FF2B5EF4-FFF2-40B4-BE49-F238E27FC236}">
                          <a16:creationId xmlns:a16="http://schemas.microsoft.com/office/drawing/2014/main" id="{83A40BEE-AA5A-48DF-AF27-34E1F4DB8ADB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3652126" y="712029"/>
                      <a:ext cx="289891" cy="0"/>
                    </a:xfrm>
                    <a:prstGeom prst="line">
                      <a:avLst/>
                    </a:prstGeom>
                    <a:ln w="19050">
                      <a:solidFill>
                        <a:srgbClr val="C0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17" name="Grupo 16">
                  <a:extLst>
                    <a:ext uri="{FF2B5EF4-FFF2-40B4-BE49-F238E27FC236}">
                      <a16:creationId xmlns:a16="http://schemas.microsoft.com/office/drawing/2014/main" id="{DB42C53E-D29C-4E7C-ABA0-73DA3890610B}"/>
                    </a:ext>
                  </a:extLst>
                </p:cNvPr>
                <p:cNvGrpSpPr/>
                <p:nvPr/>
              </p:nvGrpSpPr>
              <p:grpSpPr>
                <a:xfrm>
                  <a:off x="3980620" y="480115"/>
                  <a:ext cx="488674" cy="414130"/>
                  <a:chOff x="3980620" y="480115"/>
                  <a:chExt cx="530087" cy="414130"/>
                </a:xfrm>
              </p:grpSpPr>
              <p:sp>
                <p:nvSpPr>
                  <p:cNvPr id="19" name="CuadroTexto 91">
                    <a:extLst>
                      <a:ext uri="{FF2B5EF4-FFF2-40B4-BE49-F238E27FC236}">
                        <a16:creationId xmlns:a16="http://schemas.microsoft.com/office/drawing/2014/main" id="{6631777F-3D6C-4DAA-9A56-D9F99E77D5A5}"/>
                      </a:ext>
                    </a:extLst>
                  </p:cNvPr>
                  <p:cNvSpPr txBox="1"/>
                  <p:nvPr/>
                </p:nvSpPr>
                <p:spPr>
                  <a:xfrm>
                    <a:off x="3980620" y="480115"/>
                    <a:ext cx="530087" cy="231913"/>
                  </a:xfrm>
                  <a:prstGeom prst="rect">
                    <a:avLst/>
                  </a:prstGeom>
                  <a:noFill/>
                  <a:ln w="9525" cmpd="sng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dk1"/>
                  </a:fontRef>
                </p:style>
                <p:txBody>
                  <a:bodyPr wrap="square" rtlCol="0" anchor="t"/>
                  <a:lstStyle>
                    <a:lvl1pPr marL="0" indent="0">
                      <a:defRPr sz="11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r>
                      <a:rPr lang="es-PE" sz="1100" b="1">
                        <a:solidFill>
                          <a:srgbClr val="C00000"/>
                        </a:solidFill>
                      </a:rPr>
                      <a:t>TeA</a:t>
                    </a:r>
                  </a:p>
                </p:txBody>
              </p:sp>
              <p:sp>
                <p:nvSpPr>
                  <p:cNvPr id="20" name="CuadroTexto 94">
                    <a:extLst>
                      <a:ext uri="{FF2B5EF4-FFF2-40B4-BE49-F238E27FC236}">
                        <a16:creationId xmlns:a16="http://schemas.microsoft.com/office/drawing/2014/main" id="{6534633E-A229-44A0-8614-65FDE76D7DA3}"/>
                      </a:ext>
                    </a:extLst>
                  </p:cNvPr>
                  <p:cNvSpPr txBox="1"/>
                  <p:nvPr/>
                </p:nvSpPr>
                <p:spPr>
                  <a:xfrm>
                    <a:off x="3980620" y="662332"/>
                    <a:ext cx="530087" cy="231913"/>
                  </a:xfrm>
                  <a:prstGeom prst="rect">
                    <a:avLst/>
                  </a:prstGeom>
                  <a:noFill/>
                  <a:ln w="9525" cmpd="sng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dk1"/>
                  </a:fontRef>
                </p:style>
                <p:txBody>
                  <a:bodyPr wrap="square" rtlCol="0" anchor="t"/>
                  <a:lstStyle>
                    <a:lvl1pPr marL="0" indent="0">
                      <a:defRPr sz="11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r>
                      <a:rPr lang="es-PE" sz="1100" b="1">
                        <a:solidFill>
                          <a:srgbClr val="C00000"/>
                        </a:solidFill>
                      </a:rPr>
                      <a:t>TeB</a:t>
                    </a:r>
                  </a:p>
                </p:txBody>
              </p:sp>
              <p:cxnSp>
                <p:nvCxnSpPr>
                  <p:cNvPr id="21" name="Conector recto 20">
                    <a:extLst>
                      <a:ext uri="{FF2B5EF4-FFF2-40B4-BE49-F238E27FC236}">
                        <a16:creationId xmlns:a16="http://schemas.microsoft.com/office/drawing/2014/main" id="{53092465-CF90-417B-9FCE-BE87D97DBED4}"/>
                      </a:ext>
                    </a:extLst>
                  </p:cNvPr>
                  <p:cNvCxnSpPr/>
                  <p:nvPr/>
                </p:nvCxnSpPr>
                <p:spPr>
                  <a:xfrm>
                    <a:off x="4005468" y="703745"/>
                    <a:ext cx="289891" cy="0"/>
                  </a:xfrm>
                  <a:prstGeom prst="line">
                    <a:avLst/>
                  </a:prstGeom>
                  <a:ln w="19050"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sp>
          <p:nvSpPr>
            <p:cNvPr id="6" name="Flecha: hacia la izquierda 5">
              <a:extLst>
                <a:ext uri="{FF2B5EF4-FFF2-40B4-BE49-F238E27FC236}">
                  <a16:creationId xmlns:a16="http://schemas.microsoft.com/office/drawing/2014/main" id="{69893529-F155-4930-99D3-CB713112683F}"/>
                </a:ext>
              </a:extLst>
            </p:cNvPr>
            <p:cNvSpPr/>
            <p:nvPr/>
          </p:nvSpPr>
          <p:spPr>
            <a:xfrm>
              <a:off x="6909167" y="3307927"/>
              <a:ext cx="219327" cy="841624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30" name="CuadroTexto 29">
              <a:extLst>
                <a:ext uri="{FF2B5EF4-FFF2-40B4-BE49-F238E27FC236}">
                  <a16:creationId xmlns:a16="http://schemas.microsoft.com/office/drawing/2014/main" id="{624500C0-B1C8-4525-B14B-C308608049F3}"/>
                </a:ext>
              </a:extLst>
            </p:cNvPr>
            <p:cNvSpPr txBox="1"/>
            <p:nvPr/>
          </p:nvSpPr>
          <p:spPr>
            <a:xfrm>
              <a:off x="3935969" y="3398979"/>
              <a:ext cx="2740174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s-PE" dirty="0"/>
                <a:t>Precio: Diferencia $300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s-PE" dirty="0"/>
                <a:t>Duración: 3 veces mas.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s-PE" dirty="0"/>
                <a:t>∆N° de cambios/año: 30</a:t>
              </a:r>
            </a:p>
          </p:txBody>
        </p:sp>
        <p:sp>
          <p:nvSpPr>
            <p:cNvPr id="31" name="CuadroTexto 30">
              <a:extLst>
                <a:ext uri="{FF2B5EF4-FFF2-40B4-BE49-F238E27FC236}">
                  <a16:creationId xmlns:a16="http://schemas.microsoft.com/office/drawing/2014/main" id="{5A6694A2-EC37-43FE-AA5E-E0ECF13C6F16}"/>
                </a:ext>
              </a:extLst>
            </p:cNvPr>
            <p:cNvSpPr txBox="1"/>
            <p:nvPr/>
          </p:nvSpPr>
          <p:spPr>
            <a:xfrm>
              <a:off x="4461648" y="4296445"/>
              <a:ext cx="2011513" cy="646331"/>
            </a:xfrm>
            <a:prstGeom prst="rect">
              <a:avLst/>
            </a:prstGeom>
            <a:solidFill>
              <a:srgbClr val="C00000"/>
            </a:solidFill>
          </p:spPr>
          <p:txBody>
            <a:bodyPr wrap="none" rtlCol="0">
              <a:spAutoFit/>
            </a:bodyPr>
            <a:lstStyle/>
            <a:p>
              <a:r>
                <a:rPr lang="es-PE" b="1" dirty="0">
                  <a:solidFill>
                    <a:schemeClr val="bg1"/>
                  </a:solidFill>
                </a:rPr>
                <a:t>RENTABILIDAD PRY</a:t>
              </a:r>
            </a:p>
            <a:p>
              <a:pPr algn="ctr"/>
              <a:r>
                <a:rPr lang="es-PE" b="1" dirty="0">
                  <a:solidFill>
                    <a:schemeClr val="bg1"/>
                  </a:solidFill>
                </a:rPr>
                <a:t>$ 70,560 /año</a:t>
              </a:r>
            </a:p>
          </p:txBody>
        </p:sp>
      </p:grpSp>
      <p:grpSp>
        <p:nvGrpSpPr>
          <p:cNvPr id="36" name="Grupo 35">
            <a:extLst>
              <a:ext uri="{FF2B5EF4-FFF2-40B4-BE49-F238E27FC236}">
                <a16:creationId xmlns:a16="http://schemas.microsoft.com/office/drawing/2014/main" id="{2EBA7832-DA82-493B-BCFB-6C163807F6F4}"/>
              </a:ext>
            </a:extLst>
          </p:cNvPr>
          <p:cNvGrpSpPr/>
          <p:nvPr/>
        </p:nvGrpSpPr>
        <p:grpSpPr>
          <a:xfrm>
            <a:off x="4492488" y="2611806"/>
            <a:ext cx="1607959" cy="693481"/>
            <a:chOff x="4669752" y="1864813"/>
            <a:chExt cx="1607959" cy="693481"/>
          </a:xfrm>
        </p:grpSpPr>
        <p:pic>
          <p:nvPicPr>
            <p:cNvPr id="34" name="Imagen 33">
              <a:extLst>
                <a:ext uri="{FF2B5EF4-FFF2-40B4-BE49-F238E27FC236}">
                  <a16:creationId xmlns:a16="http://schemas.microsoft.com/office/drawing/2014/main" id="{7020D06A-7489-437C-89D0-77F5302B1CD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669752" y="1864814"/>
              <a:ext cx="1607959" cy="693480"/>
            </a:xfrm>
            <a:prstGeom prst="rect">
              <a:avLst/>
            </a:prstGeom>
          </p:spPr>
        </p:pic>
        <p:sp>
          <p:nvSpPr>
            <p:cNvPr id="35" name="Triángulo isósceles 34">
              <a:extLst>
                <a:ext uri="{FF2B5EF4-FFF2-40B4-BE49-F238E27FC236}">
                  <a16:creationId xmlns:a16="http://schemas.microsoft.com/office/drawing/2014/main" id="{379413A7-4A17-4DF0-B6CF-A5F67B7F731E}"/>
                </a:ext>
              </a:extLst>
            </p:cNvPr>
            <p:cNvSpPr/>
            <p:nvPr/>
          </p:nvSpPr>
          <p:spPr>
            <a:xfrm rot="10800000">
              <a:off x="5100918" y="1864813"/>
              <a:ext cx="663388" cy="202336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</p:grpSp>
      <p:sp>
        <p:nvSpPr>
          <p:cNvPr id="37" name="Flecha: a la derecha 36">
            <a:extLst>
              <a:ext uri="{FF2B5EF4-FFF2-40B4-BE49-F238E27FC236}">
                <a16:creationId xmlns:a16="http://schemas.microsoft.com/office/drawing/2014/main" id="{717B4825-E71D-49AC-A7A4-34E787BAB857}"/>
              </a:ext>
            </a:extLst>
          </p:cNvPr>
          <p:cNvSpPr/>
          <p:nvPr/>
        </p:nvSpPr>
        <p:spPr>
          <a:xfrm rot="20752576">
            <a:off x="3490613" y="2850367"/>
            <a:ext cx="841508" cy="216361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38" name="Flecha: a la derecha 37">
            <a:extLst>
              <a:ext uri="{FF2B5EF4-FFF2-40B4-BE49-F238E27FC236}">
                <a16:creationId xmlns:a16="http://schemas.microsoft.com/office/drawing/2014/main" id="{9966D34F-B59C-44D7-9B90-E0DFF3BAC1E1}"/>
              </a:ext>
            </a:extLst>
          </p:cNvPr>
          <p:cNvSpPr/>
          <p:nvPr/>
        </p:nvSpPr>
        <p:spPr>
          <a:xfrm rot="456042">
            <a:off x="6375026" y="2860831"/>
            <a:ext cx="841508" cy="216361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39" name="Flecha: hacia la izquierda 38">
            <a:extLst>
              <a:ext uri="{FF2B5EF4-FFF2-40B4-BE49-F238E27FC236}">
                <a16:creationId xmlns:a16="http://schemas.microsoft.com/office/drawing/2014/main" id="{55423E59-1BDB-4428-8F57-59DD30FE99DA}"/>
              </a:ext>
            </a:extLst>
          </p:cNvPr>
          <p:cNvSpPr/>
          <p:nvPr/>
        </p:nvSpPr>
        <p:spPr>
          <a:xfrm rot="16200000">
            <a:off x="5241830" y="3367643"/>
            <a:ext cx="301654" cy="92775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917054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B83AACB5-09BE-4367-9D7D-4422115AB244}"/>
              </a:ext>
            </a:extLst>
          </p:cNvPr>
          <p:cNvSpPr txBox="1"/>
          <p:nvPr/>
        </p:nvSpPr>
        <p:spPr>
          <a:xfrm>
            <a:off x="3133870" y="-32993"/>
            <a:ext cx="905813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PE"/>
            </a:defPPr>
            <a:lvl1pPr>
              <a:defRPr sz="2800"/>
            </a:lvl1pPr>
          </a:lstStyle>
          <a:p>
            <a:r>
              <a:rPr lang="es-PE" dirty="0"/>
              <a:t>3. Determinar la estrategia de cambio forros para tres chancadoras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83ED12B8-54ED-4459-A1E3-A1BCEDD97A97}"/>
              </a:ext>
            </a:extLst>
          </p:cNvPr>
          <p:cNvSpPr txBox="1"/>
          <p:nvPr/>
        </p:nvSpPr>
        <p:spPr>
          <a:xfrm>
            <a:off x="186139" y="2515669"/>
            <a:ext cx="118162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400" b="1" dirty="0"/>
              <a:t>DATOS DE ANALISIS </a:t>
            </a:r>
          </a:p>
        </p:txBody>
      </p:sp>
      <p:graphicFrame>
        <p:nvGraphicFramePr>
          <p:cNvPr id="5" name="Objeto 4">
            <a:extLst>
              <a:ext uri="{FF2B5EF4-FFF2-40B4-BE49-F238E27FC236}">
                <a16:creationId xmlns:a16="http://schemas.microsoft.com/office/drawing/2014/main" id="{CD28B113-8688-4BA6-ADB3-DB4ACC42F3F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1500546"/>
              </p:ext>
            </p:extLst>
          </p:nvPr>
        </p:nvGraphicFramePr>
        <p:xfrm>
          <a:off x="236854" y="4975856"/>
          <a:ext cx="4837177" cy="9089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" name="Worksheet" r:id="rId3" imgW="4990923" imgH="937236" progId="Excel.Sheet.12">
                  <p:embed/>
                </p:oleObj>
              </mc:Choice>
              <mc:Fallback>
                <p:oleObj name="Worksheet" r:id="rId3" imgW="4990923" imgH="937236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36854" y="4975856"/>
                        <a:ext cx="4837177" cy="9089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13291DAC-3D1A-4F65-894A-C0BD92B7A915}"/>
              </a:ext>
            </a:extLst>
          </p:cNvPr>
          <p:cNvSpPr txBox="1"/>
          <p:nvPr/>
        </p:nvSpPr>
        <p:spPr>
          <a:xfrm>
            <a:off x="186139" y="4734281"/>
            <a:ext cx="15899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400" b="1" dirty="0"/>
              <a:t>DATOS DE COSTOS </a:t>
            </a:r>
          </a:p>
        </p:txBody>
      </p:sp>
      <p:grpSp>
        <p:nvGrpSpPr>
          <p:cNvPr id="8" name="Grupo 7">
            <a:extLst>
              <a:ext uri="{FF2B5EF4-FFF2-40B4-BE49-F238E27FC236}">
                <a16:creationId xmlns:a16="http://schemas.microsoft.com/office/drawing/2014/main" id="{4940C1B5-53BF-4A3F-8C62-F908E162827B}"/>
              </a:ext>
            </a:extLst>
          </p:cNvPr>
          <p:cNvGrpSpPr/>
          <p:nvPr/>
        </p:nvGrpSpPr>
        <p:grpSpPr>
          <a:xfrm>
            <a:off x="5591787" y="680635"/>
            <a:ext cx="3281082" cy="1811472"/>
            <a:chOff x="0" y="0"/>
            <a:chExt cx="5031377" cy="2775857"/>
          </a:xfrm>
        </p:grpSpPr>
        <p:graphicFrame>
          <p:nvGraphicFramePr>
            <p:cNvPr id="9" name="Gráfico 8">
              <a:extLst>
                <a:ext uri="{FF2B5EF4-FFF2-40B4-BE49-F238E27FC236}">
                  <a16:creationId xmlns:a16="http://schemas.microsoft.com/office/drawing/2014/main" id="{00000000-0008-0000-0000-000003000000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70803945"/>
                </p:ext>
              </p:extLst>
            </p:nvPr>
          </p:nvGraphicFramePr>
          <p:xfrm>
            <a:off x="0" y="0"/>
            <a:ext cx="5031377" cy="277585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sp>
          <p:nvSpPr>
            <p:cNvPr id="10" name="CuadroTexto 11">
              <a:extLst>
                <a:ext uri="{FF2B5EF4-FFF2-40B4-BE49-F238E27FC236}">
                  <a16:creationId xmlns:a16="http://schemas.microsoft.com/office/drawing/2014/main" id="{AB850F22-EC55-44B9-A92D-025FCC096761}"/>
                </a:ext>
              </a:extLst>
            </p:cNvPr>
            <p:cNvSpPr txBox="1"/>
            <p:nvPr/>
          </p:nvSpPr>
          <p:spPr>
            <a:xfrm>
              <a:off x="2771502" y="678723"/>
              <a:ext cx="1768343" cy="400885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rgbClr val="C00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square" rtlCol="0" anchor="t">
              <a:sp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PE" sz="1100" dirty="0" err="1"/>
                <a:t>MTBF</a:t>
              </a:r>
              <a:r>
                <a:rPr lang="es-PE" sz="1100" baseline="-25000" dirty="0" err="1"/>
                <a:t>py</a:t>
              </a:r>
              <a:r>
                <a:rPr lang="es-PE" sz="1100" baseline="0" dirty="0"/>
                <a:t> = 696 </a:t>
              </a:r>
              <a:r>
                <a:rPr lang="es-PE" sz="1100" baseline="0" dirty="0" err="1"/>
                <a:t>Hr</a:t>
              </a:r>
              <a:endParaRPr lang="es-PE" sz="1100" baseline="-25000" dirty="0"/>
            </a:p>
          </p:txBody>
        </p:sp>
      </p:grpSp>
      <p:grpSp>
        <p:nvGrpSpPr>
          <p:cNvPr id="11" name="Grupo 10">
            <a:extLst>
              <a:ext uri="{FF2B5EF4-FFF2-40B4-BE49-F238E27FC236}">
                <a16:creationId xmlns:a16="http://schemas.microsoft.com/office/drawing/2014/main" id="{8DEA6742-DB34-4CAC-988B-4ED6847C49BE}"/>
              </a:ext>
            </a:extLst>
          </p:cNvPr>
          <p:cNvGrpSpPr/>
          <p:nvPr/>
        </p:nvGrpSpPr>
        <p:grpSpPr>
          <a:xfrm>
            <a:off x="5591787" y="2606824"/>
            <a:ext cx="3281082" cy="1811472"/>
            <a:chOff x="0" y="0"/>
            <a:chExt cx="5627915" cy="2775857"/>
          </a:xfrm>
        </p:grpSpPr>
        <p:graphicFrame>
          <p:nvGraphicFramePr>
            <p:cNvPr id="12" name="Gráfico 11">
              <a:extLst>
                <a:ext uri="{FF2B5EF4-FFF2-40B4-BE49-F238E27FC236}">
                  <a16:creationId xmlns:a16="http://schemas.microsoft.com/office/drawing/2014/main" id="{00000000-0008-0000-0000-000007000000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170785794"/>
                </p:ext>
              </p:extLst>
            </p:nvPr>
          </p:nvGraphicFramePr>
          <p:xfrm>
            <a:off x="0" y="0"/>
            <a:ext cx="5627915" cy="277585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cxnSp>
          <p:nvCxnSpPr>
            <p:cNvPr id="13" name="Conector recto de flecha 12">
              <a:extLst>
                <a:ext uri="{FF2B5EF4-FFF2-40B4-BE49-F238E27FC236}">
                  <a16:creationId xmlns:a16="http://schemas.microsoft.com/office/drawing/2014/main" id="{BAD0487F-3394-48E7-99AB-54F0CBEBABD1}"/>
                </a:ext>
              </a:extLst>
            </p:cNvPr>
            <p:cNvCxnSpPr/>
            <p:nvPr/>
          </p:nvCxnSpPr>
          <p:spPr>
            <a:xfrm>
              <a:off x="2647131" y="1446007"/>
              <a:ext cx="0" cy="52251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upo 13">
            <a:extLst>
              <a:ext uri="{FF2B5EF4-FFF2-40B4-BE49-F238E27FC236}">
                <a16:creationId xmlns:a16="http://schemas.microsoft.com/office/drawing/2014/main" id="{BDE91B3C-AA0B-4B0E-AA6E-BE017C8C1BDB}"/>
              </a:ext>
            </a:extLst>
          </p:cNvPr>
          <p:cNvGrpSpPr/>
          <p:nvPr/>
        </p:nvGrpSpPr>
        <p:grpSpPr>
          <a:xfrm>
            <a:off x="5591787" y="4533013"/>
            <a:ext cx="3281082" cy="1914440"/>
            <a:chOff x="0" y="0"/>
            <a:chExt cx="5769429" cy="2775857"/>
          </a:xfrm>
        </p:grpSpPr>
        <p:graphicFrame>
          <p:nvGraphicFramePr>
            <p:cNvPr id="15" name="Gráfico 14">
              <a:extLst>
                <a:ext uri="{FF2B5EF4-FFF2-40B4-BE49-F238E27FC236}">
                  <a16:creationId xmlns:a16="http://schemas.microsoft.com/office/drawing/2014/main" id="{00000000-0008-0000-0000-00000A000000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656717489"/>
                </p:ext>
              </p:extLst>
            </p:nvPr>
          </p:nvGraphicFramePr>
          <p:xfrm>
            <a:off x="0" y="0"/>
            <a:ext cx="5769429" cy="277585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7"/>
            </a:graphicData>
          </a:graphic>
        </p:graphicFrame>
        <p:cxnSp>
          <p:nvCxnSpPr>
            <p:cNvPr id="16" name="Conector recto de flecha 15">
              <a:extLst>
                <a:ext uri="{FF2B5EF4-FFF2-40B4-BE49-F238E27FC236}">
                  <a16:creationId xmlns:a16="http://schemas.microsoft.com/office/drawing/2014/main" id="{2F43306A-E3DB-4DFA-93CB-F96D47E61049}"/>
                </a:ext>
              </a:extLst>
            </p:cNvPr>
            <p:cNvCxnSpPr>
              <a:cxnSpLocks/>
            </p:cNvCxnSpPr>
            <p:nvPr/>
          </p:nvCxnSpPr>
          <p:spPr>
            <a:xfrm>
              <a:off x="2283455" y="1412811"/>
              <a:ext cx="0" cy="56483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Abrir llave 18">
            <a:extLst>
              <a:ext uri="{FF2B5EF4-FFF2-40B4-BE49-F238E27FC236}">
                <a16:creationId xmlns:a16="http://schemas.microsoft.com/office/drawing/2014/main" id="{C97F9FC8-B413-4A34-940B-C2C8BE5FF79B}"/>
              </a:ext>
            </a:extLst>
          </p:cNvPr>
          <p:cNvSpPr/>
          <p:nvPr/>
        </p:nvSpPr>
        <p:spPr>
          <a:xfrm>
            <a:off x="5070165" y="685384"/>
            <a:ext cx="470907" cy="5654351"/>
          </a:xfrm>
          <a:prstGeom prst="leftBrace">
            <a:avLst>
              <a:gd name="adj1" fmla="val 59850"/>
              <a:gd name="adj2" fmla="val 5033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2C66E0AC-D5E4-45A6-ADDE-DB0F732F4C7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6854" y="2803280"/>
            <a:ext cx="4671060" cy="1905000"/>
          </a:xfrm>
          <a:prstGeom prst="rect">
            <a:avLst/>
          </a:prstGeom>
        </p:spPr>
      </p:pic>
      <p:graphicFrame>
        <p:nvGraphicFramePr>
          <p:cNvPr id="22" name="Objeto 21">
            <a:extLst>
              <a:ext uri="{FF2B5EF4-FFF2-40B4-BE49-F238E27FC236}">
                <a16:creationId xmlns:a16="http://schemas.microsoft.com/office/drawing/2014/main" id="{4960F1BC-4EEE-4D5E-BAC1-DB679B02E00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5481621"/>
              </p:ext>
            </p:extLst>
          </p:nvPr>
        </p:nvGraphicFramePr>
        <p:xfrm>
          <a:off x="9250108" y="927376"/>
          <a:ext cx="2219167" cy="10398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" name="Worksheet" r:id="rId9" imgW="1592757" imgH="746634" progId="Excel.Sheet.12">
                  <p:embed/>
                </p:oleObj>
              </mc:Choice>
              <mc:Fallback>
                <p:oleObj name="Worksheet" r:id="rId9" imgW="1592757" imgH="746634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9250108" y="927376"/>
                        <a:ext cx="2219167" cy="10398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to 22">
            <a:extLst>
              <a:ext uri="{FF2B5EF4-FFF2-40B4-BE49-F238E27FC236}">
                <a16:creationId xmlns:a16="http://schemas.microsoft.com/office/drawing/2014/main" id="{E840BD19-ABCE-4253-9185-160D11C7619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7222499"/>
              </p:ext>
            </p:extLst>
          </p:nvPr>
        </p:nvGraphicFramePr>
        <p:xfrm>
          <a:off x="9250170" y="2715891"/>
          <a:ext cx="2219167" cy="10398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" name="Worksheet" r:id="rId11" imgW="1592757" imgH="746634" progId="Excel.Sheet.12">
                  <p:embed/>
                </p:oleObj>
              </mc:Choice>
              <mc:Fallback>
                <p:oleObj name="Worksheet" r:id="rId11" imgW="1592757" imgH="746634" progId="Excel.Sheet.12">
                  <p:embed/>
                  <p:pic>
                    <p:nvPicPr>
                      <p:cNvPr id="22" name="Objeto 21">
                        <a:extLst>
                          <a:ext uri="{FF2B5EF4-FFF2-40B4-BE49-F238E27FC236}">
                            <a16:creationId xmlns:a16="http://schemas.microsoft.com/office/drawing/2014/main" id="{4960F1BC-4EEE-4D5E-BAC1-DB679B02E00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9250170" y="2715891"/>
                        <a:ext cx="2219167" cy="10398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to 23">
            <a:extLst>
              <a:ext uri="{FF2B5EF4-FFF2-40B4-BE49-F238E27FC236}">
                <a16:creationId xmlns:a16="http://schemas.microsoft.com/office/drawing/2014/main" id="{107A726C-7CE8-4AB5-9566-52DBEEB25C6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2684123"/>
              </p:ext>
            </p:extLst>
          </p:nvPr>
        </p:nvGraphicFramePr>
        <p:xfrm>
          <a:off x="9250171" y="4504406"/>
          <a:ext cx="2219167" cy="10398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" name="Worksheet" r:id="rId13" imgW="1592757" imgH="746634" progId="Excel.Sheet.12">
                  <p:embed/>
                </p:oleObj>
              </mc:Choice>
              <mc:Fallback>
                <p:oleObj name="Worksheet" r:id="rId13" imgW="1592757" imgH="746634" progId="Excel.Sheet.12">
                  <p:embed/>
                  <p:pic>
                    <p:nvPicPr>
                      <p:cNvPr id="22" name="Objeto 21">
                        <a:extLst>
                          <a:ext uri="{FF2B5EF4-FFF2-40B4-BE49-F238E27FC236}">
                            <a16:creationId xmlns:a16="http://schemas.microsoft.com/office/drawing/2014/main" id="{4960F1BC-4EEE-4D5E-BAC1-DB679B02E00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9250171" y="4504406"/>
                        <a:ext cx="2219167" cy="10398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CuadroTexto 24">
            <a:extLst>
              <a:ext uri="{FF2B5EF4-FFF2-40B4-BE49-F238E27FC236}">
                <a16:creationId xmlns:a16="http://schemas.microsoft.com/office/drawing/2014/main" id="{047FDAA1-AC2E-4FAD-A5F4-524B12D25462}"/>
              </a:ext>
            </a:extLst>
          </p:cNvPr>
          <p:cNvSpPr txBox="1"/>
          <p:nvPr/>
        </p:nvSpPr>
        <p:spPr>
          <a:xfrm>
            <a:off x="9250108" y="5702170"/>
            <a:ext cx="2250295" cy="707886"/>
          </a:xfrm>
          <a:prstGeom prst="rect">
            <a:avLst/>
          </a:prstGeom>
          <a:solidFill>
            <a:srgbClr val="C00000"/>
          </a:solidFill>
        </p:spPr>
        <p:txBody>
          <a:bodyPr wrap="none" rtlCol="0">
            <a:spAutoFit/>
          </a:bodyPr>
          <a:lstStyle/>
          <a:p>
            <a:pPr algn="ctr"/>
            <a:r>
              <a:rPr lang="es-PE" sz="2000" b="1" dirty="0">
                <a:solidFill>
                  <a:schemeClr val="bg1"/>
                </a:solidFill>
              </a:rPr>
              <a:t>Rentabilidad anual:</a:t>
            </a:r>
          </a:p>
          <a:p>
            <a:pPr algn="ctr"/>
            <a:r>
              <a:rPr lang="es-PE" sz="2000" b="1" dirty="0">
                <a:solidFill>
                  <a:schemeClr val="bg1"/>
                </a:solidFill>
              </a:rPr>
              <a:t>674,280 $/año</a:t>
            </a:r>
          </a:p>
        </p:txBody>
      </p:sp>
      <p:sp>
        <p:nvSpPr>
          <p:cNvPr id="26" name="Flecha: a la derecha 25">
            <a:extLst>
              <a:ext uri="{FF2B5EF4-FFF2-40B4-BE49-F238E27FC236}">
                <a16:creationId xmlns:a16="http://schemas.microsoft.com/office/drawing/2014/main" id="{DFD3F4BB-156F-48E6-93FA-03AA4A496D24}"/>
              </a:ext>
            </a:extLst>
          </p:cNvPr>
          <p:cNvSpPr/>
          <p:nvPr/>
        </p:nvSpPr>
        <p:spPr>
          <a:xfrm>
            <a:off x="4267352" y="1015376"/>
            <a:ext cx="841508" cy="216361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7" name="Flecha: a la derecha 26">
            <a:extLst>
              <a:ext uri="{FF2B5EF4-FFF2-40B4-BE49-F238E27FC236}">
                <a16:creationId xmlns:a16="http://schemas.microsoft.com/office/drawing/2014/main" id="{EDFACC35-CD50-48A0-AF40-D9B0FF2AA417}"/>
              </a:ext>
            </a:extLst>
          </p:cNvPr>
          <p:cNvSpPr/>
          <p:nvPr/>
        </p:nvSpPr>
        <p:spPr>
          <a:xfrm rot="19951068">
            <a:off x="994811" y="1858537"/>
            <a:ext cx="841508" cy="216361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grpSp>
        <p:nvGrpSpPr>
          <p:cNvPr id="28" name="Grupo 27">
            <a:extLst>
              <a:ext uri="{FF2B5EF4-FFF2-40B4-BE49-F238E27FC236}">
                <a16:creationId xmlns:a16="http://schemas.microsoft.com/office/drawing/2014/main" id="{3529FC06-CB3C-44D5-8CBE-F81D0D612784}"/>
              </a:ext>
            </a:extLst>
          </p:cNvPr>
          <p:cNvGrpSpPr/>
          <p:nvPr/>
        </p:nvGrpSpPr>
        <p:grpSpPr>
          <a:xfrm>
            <a:off x="2338853" y="1100579"/>
            <a:ext cx="1607959" cy="693481"/>
            <a:chOff x="4669752" y="1864813"/>
            <a:chExt cx="1607959" cy="693481"/>
          </a:xfrm>
        </p:grpSpPr>
        <p:pic>
          <p:nvPicPr>
            <p:cNvPr id="29" name="Imagen 28">
              <a:extLst>
                <a:ext uri="{FF2B5EF4-FFF2-40B4-BE49-F238E27FC236}">
                  <a16:creationId xmlns:a16="http://schemas.microsoft.com/office/drawing/2014/main" id="{305A7F8A-50F0-4C0B-B8A9-1FAD542B1466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4669752" y="1864814"/>
              <a:ext cx="1607959" cy="693480"/>
            </a:xfrm>
            <a:prstGeom prst="rect">
              <a:avLst/>
            </a:prstGeom>
          </p:spPr>
        </p:pic>
        <p:sp>
          <p:nvSpPr>
            <p:cNvPr id="30" name="Triángulo isósceles 29">
              <a:extLst>
                <a:ext uri="{FF2B5EF4-FFF2-40B4-BE49-F238E27FC236}">
                  <a16:creationId xmlns:a16="http://schemas.microsoft.com/office/drawing/2014/main" id="{652D2F99-447E-4EE9-AC62-2FE88518867E}"/>
                </a:ext>
              </a:extLst>
            </p:cNvPr>
            <p:cNvSpPr/>
            <p:nvPr/>
          </p:nvSpPr>
          <p:spPr>
            <a:xfrm rot="10800000">
              <a:off x="5100918" y="1864813"/>
              <a:ext cx="663388" cy="202336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</p:grpSp>
      <p:pic>
        <p:nvPicPr>
          <p:cNvPr id="6" name="Imagen 5">
            <a:extLst>
              <a:ext uri="{FF2B5EF4-FFF2-40B4-BE49-F238E27FC236}">
                <a16:creationId xmlns:a16="http://schemas.microsoft.com/office/drawing/2014/main" id="{ADF8F7BB-41E0-44F4-A4A8-ECECCBE00A70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-15241" y="-12038"/>
            <a:ext cx="2918713" cy="1112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3082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CDBDB380-B455-4F22-9BC5-EE86895117F3}"/>
              </a:ext>
            </a:extLst>
          </p:cNvPr>
          <p:cNvSpPr txBox="1"/>
          <p:nvPr/>
        </p:nvSpPr>
        <p:spPr>
          <a:xfrm>
            <a:off x="4759539" y="-62969"/>
            <a:ext cx="53571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PE"/>
            </a:defPPr>
            <a:lvl1pPr>
              <a:defRPr sz="2800"/>
            </a:lvl1pPr>
          </a:lstStyle>
          <a:p>
            <a:r>
              <a:rPr lang="es-PE" dirty="0"/>
              <a:t>4. Determinar la frecuencia óptima de Mantenimiento Preventivo</a:t>
            </a:r>
          </a:p>
        </p:txBody>
      </p:sp>
      <p:graphicFrame>
        <p:nvGraphicFramePr>
          <p:cNvPr id="15" name="Tabla 14">
            <a:extLst>
              <a:ext uri="{FF2B5EF4-FFF2-40B4-BE49-F238E27FC236}">
                <a16:creationId xmlns:a16="http://schemas.microsoft.com/office/drawing/2014/main" id="{3CC61911-ACE6-433D-8093-DD1813D542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9989312"/>
              </p:ext>
            </p:extLst>
          </p:nvPr>
        </p:nvGraphicFramePr>
        <p:xfrm>
          <a:off x="1230601" y="1242149"/>
          <a:ext cx="2108200" cy="1844040"/>
        </p:xfrm>
        <a:graphic>
          <a:graphicData uri="http://schemas.openxmlformats.org/drawingml/2006/table">
            <a:tbl>
              <a:tblPr/>
              <a:tblGrid>
                <a:gridCol w="393700">
                  <a:extLst>
                    <a:ext uri="{9D8B030D-6E8A-4147-A177-3AD203B41FA5}">
                      <a16:colId xmlns:a16="http://schemas.microsoft.com/office/drawing/2014/main" val="2183371484"/>
                    </a:ext>
                  </a:extLst>
                </a:gridCol>
                <a:gridCol w="393700">
                  <a:extLst>
                    <a:ext uri="{9D8B030D-6E8A-4147-A177-3AD203B41FA5}">
                      <a16:colId xmlns:a16="http://schemas.microsoft.com/office/drawing/2014/main" val="2976451860"/>
                    </a:ext>
                  </a:extLst>
                </a:gridCol>
                <a:gridCol w="393700">
                  <a:extLst>
                    <a:ext uri="{9D8B030D-6E8A-4147-A177-3AD203B41FA5}">
                      <a16:colId xmlns:a16="http://schemas.microsoft.com/office/drawing/2014/main" val="3483674515"/>
                    </a:ext>
                  </a:extLst>
                </a:gridCol>
                <a:gridCol w="393700">
                  <a:extLst>
                    <a:ext uri="{9D8B030D-6E8A-4147-A177-3AD203B41FA5}">
                      <a16:colId xmlns:a16="http://schemas.microsoft.com/office/drawing/2014/main" val="2555762252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1310823782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Hr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Fi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ln t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ln -ln R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465157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93%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-2.56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934771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82%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-1.61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879773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71%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-1.08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851373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61%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-0.69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015162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50%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-0.37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843558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39%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-0.07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506985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29%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264238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18%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0.54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381225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8%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1686488"/>
                  </a:ext>
                </a:extLst>
              </a:tr>
            </a:tbl>
          </a:graphicData>
        </a:graphic>
      </p:graphicFrame>
      <p:sp>
        <p:nvSpPr>
          <p:cNvPr id="16" name="CuadroTexto 15">
            <a:extLst>
              <a:ext uri="{FF2B5EF4-FFF2-40B4-BE49-F238E27FC236}">
                <a16:creationId xmlns:a16="http://schemas.microsoft.com/office/drawing/2014/main" id="{D0F200C7-605D-486F-AFF4-FA687A686FDB}"/>
              </a:ext>
            </a:extLst>
          </p:cNvPr>
          <p:cNvSpPr txBox="1"/>
          <p:nvPr/>
        </p:nvSpPr>
        <p:spPr>
          <a:xfrm>
            <a:off x="1235459" y="3139579"/>
            <a:ext cx="2197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PE" sz="1200" dirty="0"/>
              <a:t>Registro de 9 paradas de Chancado donde se evidencia las horas entre paradas</a:t>
            </a:r>
          </a:p>
        </p:txBody>
      </p:sp>
      <p:grpSp>
        <p:nvGrpSpPr>
          <p:cNvPr id="17" name="Grupo 16">
            <a:extLst>
              <a:ext uri="{FF2B5EF4-FFF2-40B4-BE49-F238E27FC236}">
                <a16:creationId xmlns:a16="http://schemas.microsoft.com/office/drawing/2014/main" id="{FC07935F-E4D2-4349-BE23-B17A27BB1081}"/>
              </a:ext>
            </a:extLst>
          </p:cNvPr>
          <p:cNvGrpSpPr/>
          <p:nvPr/>
        </p:nvGrpSpPr>
        <p:grpSpPr>
          <a:xfrm>
            <a:off x="5213114" y="1188799"/>
            <a:ext cx="1607959" cy="693481"/>
            <a:chOff x="4669752" y="1864813"/>
            <a:chExt cx="1607959" cy="693481"/>
          </a:xfrm>
        </p:grpSpPr>
        <p:pic>
          <p:nvPicPr>
            <p:cNvPr id="18" name="Imagen 17">
              <a:extLst>
                <a:ext uri="{FF2B5EF4-FFF2-40B4-BE49-F238E27FC236}">
                  <a16:creationId xmlns:a16="http://schemas.microsoft.com/office/drawing/2014/main" id="{0B393E61-C9B8-492C-AC73-2851306D533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669752" y="1864814"/>
              <a:ext cx="1607959" cy="693480"/>
            </a:xfrm>
            <a:prstGeom prst="rect">
              <a:avLst/>
            </a:prstGeom>
          </p:spPr>
        </p:pic>
        <p:sp>
          <p:nvSpPr>
            <p:cNvPr id="19" name="Triángulo isósceles 18">
              <a:extLst>
                <a:ext uri="{FF2B5EF4-FFF2-40B4-BE49-F238E27FC236}">
                  <a16:creationId xmlns:a16="http://schemas.microsoft.com/office/drawing/2014/main" id="{62C144A6-505B-472B-A93A-AAE69092DA84}"/>
                </a:ext>
              </a:extLst>
            </p:cNvPr>
            <p:cNvSpPr/>
            <p:nvPr/>
          </p:nvSpPr>
          <p:spPr>
            <a:xfrm rot="10800000">
              <a:off x="5100918" y="1864813"/>
              <a:ext cx="663388" cy="202336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</p:grpSp>
      <p:sp>
        <p:nvSpPr>
          <p:cNvPr id="20" name="CuadroTexto 19">
            <a:extLst>
              <a:ext uri="{FF2B5EF4-FFF2-40B4-BE49-F238E27FC236}">
                <a16:creationId xmlns:a16="http://schemas.microsoft.com/office/drawing/2014/main" id="{4D7A8880-A3CC-4283-BFF9-2A03A1BC0C0D}"/>
              </a:ext>
            </a:extLst>
          </p:cNvPr>
          <p:cNvSpPr txBox="1"/>
          <p:nvPr/>
        </p:nvSpPr>
        <p:spPr>
          <a:xfrm>
            <a:off x="5318807" y="1928966"/>
            <a:ext cx="18172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200" dirty="0"/>
              <a:t>Caracterización de los parámetros de parada</a:t>
            </a:r>
          </a:p>
        </p:txBody>
      </p:sp>
      <p:sp>
        <p:nvSpPr>
          <p:cNvPr id="21" name="Rectángulo: esquinas redondeadas 20">
            <a:extLst>
              <a:ext uri="{FF2B5EF4-FFF2-40B4-BE49-F238E27FC236}">
                <a16:creationId xmlns:a16="http://schemas.microsoft.com/office/drawing/2014/main" id="{AAB3BEC3-8E7E-4EAB-84FB-8B148C5FCB1A}"/>
              </a:ext>
            </a:extLst>
          </p:cNvPr>
          <p:cNvSpPr/>
          <p:nvPr/>
        </p:nvSpPr>
        <p:spPr>
          <a:xfrm>
            <a:off x="698347" y="3193804"/>
            <a:ext cx="412376" cy="268941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dirty="0"/>
              <a:t>1</a:t>
            </a:r>
          </a:p>
        </p:txBody>
      </p:sp>
      <p:sp>
        <p:nvSpPr>
          <p:cNvPr id="22" name="Rectángulo: esquinas redondeadas 21">
            <a:extLst>
              <a:ext uri="{FF2B5EF4-FFF2-40B4-BE49-F238E27FC236}">
                <a16:creationId xmlns:a16="http://schemas.microsoft.com/office/drawing/2014/main" id="{82A9DDD8-8CBE-40CA-958C-DA57F9AB79EE}"/>
              </a:ext>
            </a:extLst>
          </p:cNvPr>
          <p:cNvSpPr/>
          <p:nvPr/>
        </p:nvSpPr>
        <p:spPr>
          <a:xfrm>
            <a:off x="4934549" y="2107205"/>
            <a:ext cx="412376" cy="268941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dirty="0"/>
              <a:t>2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ACA1A04E-46E2-484C-86A4-FBE0CA112924}"/>
              </a:ext>
            </a:extLst>
          </p:cNvPr>
          <p:cNvSpPr txBox="1"/>
          <p:nvPr/>
        </p:nvSpPr>
        <p:spPr>
          <a:xfrm>
            <a:off x="9665642" y="2884024"/>
            <a:ext cx="24319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200" dirty="0"/>
              <a:t>Probabilidad de ocurrencia en intervenciones, costo e Indisponibilidad</a:t>
            </a:r>
          </a:p>
        </p:txBody>
      </p:sp>
      <p:sp>
        <p:nvSpPr>
          <p:cNvPr id="24" name="Rectángulo: esquinas redondeadas 23">
            <a:extLst>
              <a:ext uri="{FF2B5EF4-FFF2-40B4-BE49-F238E27FC236}">
                <a16:creationId xmlns:a16="http://schemas.microsoft.com/office/drawing/2014/main" id="{1DF13CAF-07F1-434D-98C1-4B3D667DA0D2}"/>
              </a:ext>
            </a:extLst>
          </p:cNvPr>
          <p:cNvSpPr/>
          <p:nvPr/>
        </p:nvSpPr>
        <p:spPr>
          <a:xfrm>
            <a:off x="9326424" y="3072718"/>
            <a:ext cx="458272" cy="268941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dirty="0"/>
              <a:t>3</a:t>
            </a:r>
          </a:p>
        </p:txBody>
      </p:sp>
      <p:graphicFrame>
        <p:nvGraphicFramePr>
          <p:cNvPr id="25" name="Tabla 24">
            <a:extLst>
              <a:ext uri="{FF2B5EF4-FFF2-40B4-BE49-F238E27FC236}">
                <a16:creationId xmlns:a16="http://schemas.microsoft.com/office/drawing/2014/main" id="{100126B1-972C-4404-BD0C-24BE1562EA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2940308"/>
              </p:ext>
            </p:extLst>
          </p:nvPr>
        </p:nvGraphicFramePr>
        <p:xfrm>
          <a:off x="9144169" y="861743"/>
          <a:ext cx="2578100" cy="2011680"/>
        </p:xfrm>
        <a:graphic>
          <a:graphicData uri="http://schemas.openxmlformats.org/drawingml/2006/table">
            <a:tbl>
              <a:tblPr/>
              <a:tblGrid>
                <a:gridCol w="431800">
                  <a:extLst>
                    <a:ext uri="{9D8B030D-6E8A-4147-A177-3AD203B41FA5}">
                      <a16:colId xmlns:a16="http://schemas.microsoft.com/office/drawing/2014/main" val="1141957028"/>
                    </a:ext>
                  </a:extLst>
                </a:gridCol>
                <a:gridCol w="330200">
                  <a:extLst>
                    <a:ext uri="{9D8B030D-6E8A-4147-A177-3AD203B41FA5}">
                      <a16:colId xmlns:a16="http://schemas.microsoft.com/office/drawing/2014/main" val="1090391643"/>
                    </a:ext>
                  </a:extLst>
                </a:gridCol>
                <a:gridCol w="393700">
                  <a:extLst>
                    <a:ext uri="{9D8B030D-6E8A-4147-A177-3AD203B41FA5}">
                      <a16:colId xmlns:a16="http://schemas.microsoft.com/office/drawing/2014/main" val="2977955626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636609223"/>
                    </a:ext>
                  </a:extLst>
                </a:gridCol>
                <a:gridCol w="469900">
                  <a:extLst>
                    <a:ext uri="{9D8B030D-6E8A-4147-A177-3AD203B41FA5}">
                      <a16:colId xmlns:a16="http://schemas.microsoft.com/office/drawing/2014/main" val="602974879"/>
                    </a:ext>
                  </a:extLst>
                </a:gridCol>
                <a:gridCol w="444500">
                  <a:extLst>
                    <a:ext uri="{9D8B030D-6E8A-4147-A177-3AD203B41FA5}">
                      <a16:colId xmlns:a16="http://schemas.microsoft.com/office/drawing/2014/main" val="3877659197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 (Hrs)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R(t)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MTBI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cgp US$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cip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Indisp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704647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369.3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301.52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46.5%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0194764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245.9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152.36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29.0%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2361775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215.2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103.22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24.2%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343959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205.4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79.16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22.3%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7253386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202.9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65.19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21.5%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1405401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42.3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203.2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56.29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21.2%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662400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45.6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204.7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50.31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21.1%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649176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48.2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206.6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46.17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21.1%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5276992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54.5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214.7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37.30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21.5%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053872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54.8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215.3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36.93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21.6%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79236390"/>
                  </a:ext>
                </a:extLst>
              </a:tr>
            </a:tbl>
          </a:graphicData>
        </a:graphic>
      </p:graphicFrame>
      <p:grpSp>
        <p:nvGrpSpPr>
          <p:cNvPr id="33" name="Grupo 32">
            <a:extLst>
              <a:ext uri="{FF2B5EF4-FFF2-40B4-BE49-F238E27FC236}">
                <a16:creationId xmlns:a16="http://schemas.microsoft.com/office/drawing/2014/main" id="{757D0451-F81B-428D-84F8-D1DA2DBE68D5}"/>
              </a:ext>
            </a:extLst>
          </p:cNvPr>
          <p:cNvGrpSpPr/>
          <p:nvPr/>
        </p:nvGrpSpPr>
        <p:grpSpPr>
          <a:xfrm>
            <a:off x="4774109" y="3441794"/>
            <a:ext cx="5501640" cy="3356488"/>
            <a:chOff x="0" y="0"/>
            <a:chExt cx="5501640" cy="3356488"/>
          </a:xfrm>
        </p:grpSpPr>
        <p:grpSp>
          <p:nvGrpSpPr>
            <p:cNvPr id="34" name="Grupo 33">
              <a:extLst>
                <a:ext uri="{FF2B5EF4-FFF2-40B4-BE49-F238E27FC236}">
                  <a16:creationId xmlns:a16="http://schemas.microsoft.com/office/drawing/2014/main" id="{68AA474D-72B7-4E77-A021-AE732414D260}"/>
                </a:ext>
              </a:extLst>
            </p:cNvPr>
            <p:cNvGrpSpPr/>
            <p:nvPr/>
          </p:nvGrpSpPr>
          <p:grpSpPr>
            <a:xfrm>
              <a:off x="0" y="0"/>
              <a:ext cx="5501640" cy="3356488"/>
              <a:chOff x="0" y="0"/>
              <a:chExt cx="5501640" cy="3356488"/>
            </a:xfrm>
          </p:grpSpPr>
          <p:grpSp>
            <p:nvGrpSpPr>
              <p:cNvPr id="36" name="Grupo 35">
                <a:extLst>
                  <a:ext uri="{FF2B5EF4-FFF2-40B4-BE49-F238E27FC236}">
                    <a16:creationId xmlns:a16="http://schemas.microsoft.com/office/drawing/2014/main" id="{7FCD3ED7-6869-48DB-9B93-D23C37A4E25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5501640" cy="3356488"/>
                <a:chOff x="0" y="0"/>
                <a:chExt cx="4754880" cy="2628900"/>
              </a:xfrm>
            </p:grpSpPr>
            <p:graphicFrame>
              <p:nvGraphicFramePr>
                <p:cNvPr id="39" name="2 Gráfico">
                  <a:extLst>
                    <a:ext uri="{FF2B5EF4-FFF2-40B4-BE49-F238E27FC236}">
                      <a16:creationId xmlns:a16="http://schemas.microsoft.com/office/drawing/2014/main" id="{19324CBF-B413-47CC-8E5B-D86E844FEFD6}"/>
                    </a:ext>
                  </a:extLst>
                </p:cNvPr>
                <p:cNvGraphicFramePr>
                  <a:graphicFrameLocks/>
                </p:cNvGraphicFramePr>
                <p:nvPr>
                  <p:extLst>
                    <p:ext uri="{D42A27DB-BD31-4B8C-83A1-F6EECF244321}">
                      <p14:modId xmlns:p14="http://schemas.microsoft.com/office/powerpoint/2010/main" val="2999552012"/>
                    </p:ext>
                  </p:extLst>
                </p:nvPr>
              </p:nvGraphicFramePr>
              <p:xfrm>
                <a:off x="0" y="0"/>
                <a:ext cx="4754880" cy="2628900"/>
              </p:xfrm>
              <a:graphic>
                <a:graphicData uri="http://schemas.openxmlformats.org/drawingml/2006/chart">
                  <c:chart xmlns:c="http://schemas.openxmlformats.org/drawingml/2006/chart" xmlns:r="http://schemas.openxmlformats.org/officeDocument/2006/relationships" r:id="rId3"/>
                </a:graphicData>
              </a:graphic>
            </p:graphicFrame>
            <p:sp>
              <p:nvSpPr>
                <p:cNvPr id="40" name="1 CuadroTexto">
                  <a:extLst>
                    <a:ext uri="{FF2B5EF4-FFF2-40B4-BE49-F238E27FC236}">
                      <a16:creationId xmlns:a16="http://schemas.microsoft.com/office/drawing/2014/main" id="{79F8D8C6-85DB-4A30-BF33-3A32C6B5E096}"/>
                    </a:ext>
                  </a:extLst>
                </p:cNvPr>
                <p:cNvSpPr txBox="1"/>
                <p:nvPr/>
              </p:nvSpPr>
              <p:spPr>
                <a:xfrm>
                  <a:off x="3352125" y="1073267"/>
                  <a:ext cx="1106399" cy="271331"/>
                </a:xfrm>
                <a:prstGeom prst="rect">
                  <a:avLst/>
                </a:prstGeom>
              </p:spPr>
              <p:txBody>
                <a:bodyPr wrap="square" rtlCol="0"/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s-PE" sz="1100" b="0" i="0" u="none" strike="noStrike" kern="0" cap="none" spc="0" normalizeH="0" baseline="0" noProof="0">
                      <a:ln>
                        <a:solidFill>
                          <a:srgbClr val="5B9BD5"/>
                        </a:solidFill>
                      </a:ln>
                      <a:solidFill>
                        <a:srgbClr val="5B9BD5">
                          <a:lumMod val="75000"/>
                        </a:srgbClr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Costo global</a:t>
                  </a:r>
                </a:p>
              </p:txBody>
            </p:sp>
            <p:sp>
              <p:nvSpPr>
                <p:cNvPr id="41" name="1 CuadroTexto">
                  <a:extLst>
                    <a:ext uri="{FF2B5EF4-FFF2-40B4-BE49-F238E27FC236}">
                      <a16:creationId xmlns:a16="http://schemas.microsoft.com/office/drawing/2014/main" id="{0F8CBC6F-A014-4289-AE03-44237D034C73}"/>
                    </a:ext>
                  </a:extLst>
                </p:cNvPr>
                <p:cNvSpPr txBox="1"/>
                <p:nvPr/>
              </p:nvSpPr>
              <p:spPr>
                <a:xfrm>
                  <a:off x="3194068" y="1385270"/>
                  <a:ext cx="1106399" cy="271331"/>
                </a:xfrm>
                <a:prstGeom prst="rect">
                  <a:avLst/>
                </a:prstGeom>
              </p:spPr>
              <p:txBody>
                <a:bodyPr wrap="square" rtlCol="0"/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s-PE" sz="1100" b="0" i="0" u="none" strike="noStrike" kern="0" cap="none" spc="0" normalizeH="0" baseline="0" noProof="0">
                      <a:ln>
                        <a:solidFill>
                          <a:srgbClr val="ED7D31">
                            <a:lumMod val="60000"/>
                            <a:lumOff val="40000"/>
                          </a:srgbClr>
                        </a:solidFill>
                      </a:ln>
                      <a:solidFill>
                        <a:srgbClr val="5B9BD5">
                          <a:lumMod val="75000"/>
                        </a:srgbClr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Indisponibilidad</a:t>
                  </a:r>
                </a:p>
              </p:txBody>
            </p:sp>
          </p:grpSp>
          <p:cxnSp>
            <p:nvCxnSpPr>
              <p:cNvPr id="37" name="Conector recto de flecha 36">
                <a:extLst>
                  <a:ext uri="{FF2B5EF4-FFF2-40B4-BE49-F238E27FC236}">
                    <a16:creationId xmlns:a16="http://schemas.microsoft.com/office/drawing/2014/main" id="{8E84FD8B-E234-4910-B353-B8C2F37A3B6A}"/>
                  </a:ext>
                </a:extLst>
              </p:cNvPr>
              <p:cNvCxnSpPr/>
              <p:nvPr/>
            </p:nvCxnSpPr>
            <p:spPr>
              <a:xfrm>
                <a:off x="2181040" y="1619128"/>
                <a:ext cx="0" cy="1158240"/>
              </a:xfrm>
              <a:prstGeom prst="straightConnector1">
                <a:avLst/>
              </a:prstGeom>
              <a:noFill/>
              <a:ln w="15875" cap="flat" cmpd="sng" algn="ctr">
                <a:solidFill>
                  <a:srgbClr val="00B050"/>
                </a:solidFill>
                <a:prstDash val="solid"/>
                <a:miter lim="800000"/>
                <a:tailEnd type="triangle"/>
              </a:ln>
              <a:effectLst/>
            </p:spPr>
          </p:cxnSp>
          <p:cxnSp>
            <p:nvCxnSpPr>
              <p:cNvPr id="38" name="Conector recto de flecha 37">
                <a:extLst>
                  <a:ext uri="{FF2B5EF4-FFF2-40B4-BE49-F238E27FC236}">
                    <a16:creationId xmlns:a16="http://schemas.microsoft.com/office/drawing/2014/main" id="{99C3EC6C-3545-4857-A2D7-721A991E8B58}"/>
                  </a:ext>
                </a:extLst>
              </p:cNvPr>
              <p:cNvCxnSpPr/>
              <p:nvPr/>
            </p:nvCxnSpPr>
            <p:spPr>
              <a:xfrm>
                <a:off x="2775400" y="1817248"/>
                <a:ext cx="0" cy="944880"/>
              </a:xfrm>
              <a:prstGeom prst="straightConnector1">
                <a:avLst/>
              </a:prstGeom>
              <a:noFill/>
              <a:ln w="15875" cap="flat" cmpd="sng" algn="ctr">
                <a:solidFill>
                  <a:srgbClr val="ED7D31">
                    <a:lumMod val="75000"/>
                  </a:srgbClr>
                </a:solidFill>
                <a:prstDash val="solid"/>
                <a:miter lim="800000"/>
                <a:tailEnd type="triangle"/>
              </a:ln>
              <a:effectLst/>
            </p:spPr>
          </p:cxnSp>
        </p:grpSp>
        <p:sp>
          <p:nvSpPr>
            <p:cNvPr id="35" name="1 CuadroTexto">
              <a:extLst>
                <a:ext uri="{FF2B5EF4-FFF2-40B4-BE49-F238E27FC236}">
                  <a16:creationId xmlns:a16="http://schemas.microsoft.com/office/drawing/2014/main" id="{6EB39E61-0B7F-443E-982F-FFFFB3DC77D6}"/>
                </a:ext>
              </a:extLst>
            </p:cNvPr>
            <p:cNvSpPr txBox="1"/>
            <p:nvPr/>
          </p:nvSpPr>
          <p:spPr bwMode="auto">
            <a:xfrm>
              <a:off x="3537400" y="2312548"/>
              <a:ext cx="1463040" cy="346426"/>
            </a:xfrm>
            <a:prstGeom prst="rect">
              <a:avLst/>
            </a:prstGeom>
          </p:spPr>
          <p:txBody>
            <a:bodyPr wrap="squar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PE" sz="1100" b="0" i="0" u="none" strike="noStrike" kern="0" cap="none" spc="0" normalizeH="0" baseline="0" noProof="0">
                  <a:ln>
                    <a:solidFill>
                      <a:srgbClr val="E7E6E6">
                        <a:lumMod val="75000"/>
                      </a:srgbClr>
                    </a:solidFill>
                  </a:ln>
                  <a:solidFill>
                    <a:sysClr val="window" lastClr="FFFFFF">
                      <a:lumMod val="65000"/>
                    </a:sys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Costo interve directa</a:t>
              </a:r>
            </a:p>
          </p:txBody>
        </p:sp>
      </p:grpSp>
      <p:sp>
        <p:nvSpPr>
          <p:cNvPr id="42" name="Flecha: a la derecha 41">
            <a:extLst>
              <a:ext uri="{FF2B5EF4-FFF2-40B4-BE49-F238E27FC236}">
                <a16:creationId xmlns:a16="http://schemas.microsoft.com/office/drawing/2014/main" id="{5BAAF7C2-AF6D-47F0-B8A6-1B8C0B14DDC7}"/>
              </a:ext>
            </a:extLst>
          </p:cNvPr>
          <p:cNvSpPr/>
          <p:nvPr/>
        </p:nvSpPr>
        <p:spPr>
          <a:xfrm>
            <a:off x="3545176" y="1520775"/>
            <a:ext cx="841508" cy="216361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43" name="Flecha: a la derecha 42">
            <a:extLst>
              <a:ext uri="{FF2B5EF4-FFF2-40B4-BE49-F238E27FC236}">
                <a16:creationId xmlns:a16="http://schemas.microsoft.com/office/drawing/2014/main" id="{28401048-D3B2-4E1A-8F8F-7472F2D77694}"/>
              </a:ext>
            </a:extLst>
          </p:cNvPr>
          <p:cNvSpPr/>
          <p:nvPr/>
        </p:nvSpPr>
        <p:spPr>
          <a:xfrm>
            <a:off x="7811182" y="1412595"/>
            <a:ext cx="841508" cy="216361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44" name="Flecha: doblada hacia arriba 43">
            <a:extLst>
              <a:ext uri="{FF2B5EF4-FFF2-40B4-BE49-F238E27FC236}">
                <a16:creationId xmlns:a16="http://schemas.microsoft.com/office/drawing/2014/main" id="{ED85597A-2201-4BE2-814D-774C53043B7A}"/>
              </a:ext>
            </a:extLst>
          </p:cNvPr>
          <p:cNvSpPr/>
          <p:nvPr/>
        </p:nvSpPr>
        <p:spPr>
          <a:xfrm rot="5400000" flipV="1">
            <a:off x="10237751" y="3919413"/>
            <a:ext cx="1132724" cy="824756"/>
          </a:xfrm>
          <a:prstGeom prst="bentUpArrow">
            <a:avLst>
              <a:gd name="adj1" fmla="val 12302"/>
              <a:gd name="adj2" fmla="val 14478"/>
              <a:gd name="adj3" fmla="val 25549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45" name="Flecha: a la derecha 44">
            <a:extLst>
              <a:ext uri="{FF2B5EF4-FFF2-40B4-BE49-F238E27FC236}">
                <a16:creationId xmlns:a16="http://schemas.microsoft.com/office/drawing/2014/main" id="{A0318C7C-443E-46A5-9512-E4074771293F}"/>
              </a:ext>
            </a:extLst>
          </p:cNvPr>
          <p:cNvSpPr/>
          <p:nvPr/>
        </p:nvSpPr>
        <p:spPr>
          <a:xfrm rot="10800000">
            <a:off x="3758996" y="5661915"/>
            <a:ext cx="841508" cy="216361"/>
          </a:xfrm>
          <a:prstGeom prst="rightArrow">
            <a:avLst>
              <a:gd name="adj1" fmla="val 50000"/>
              <a:gd name="adj2" fmla="val 87291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46" name="CuadroTexto 45">
            <a:extLst>
              <a:ext uri="{FF2B5EF4-FFF2-40B4-BE49-F238E27FC236}">
                <a16:creationId xmlns:a16="http://schemas.microsoft.com/office/drawing/2014/main" id="{EAA3203C-6588-48A9-A22D-3A7AD5E1DD21}"/>
              </a:ext>
            </a:extLst>
          </p:cNvPr>
          <p:cNvSpPr txBox="1"/>
          <p:nvPr/>
        </p:nvSpPr>
        <p:spPr>
          <a:xfrm>
            <a:off x="676889" y="4674267"/>
            <a:ext cx="25825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b="1" dirty="0"/>
              <a:t>ESTRATEGIA DE FRECUENCIA DE MANTENIMIENTO</a:t>
            </a:r>
            <a:r>
              <a:rPr lang="es-PE" sz="1400" b="1" dirty="0"/>
              <a:t>:</a:t>
            </a:r>
          </a:p>
        </p:txBody>
      </p:sp>
      <p:graphicFrame>
        <p:nvGraphicFramePr>
          <p:cNvPr id="47" name="Tabla 46">
            <a:extLst>
              <a:ext uri="{FF2B5EF4-FFF2-40B4-BE49-F238E27FC236}">
                <a16:creationId xmlns:a16="http://schemas.microsoft.com/office/drawing/2014/main" id="{59192752-BA9E-4802-A110-F0CCBFB886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151569"/>
              </p:ext>
            </p:extLst>
          </p:nvPr>
        </p:nvGraphicFramePr>
        <p:xfrm>
          <a:off x="676889" y="5281918"/>
          <a:ext cx="2833154" cy="8839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46176">
                  <a:extLst>
                    <a:ext uri="{9D8B030D-6E8A-4147-A177-3AD203B41FA5}">
                      <a16:colId xmlns:a16="http://schemas.microsoft.com/office/drawing/2014/main" val="4032552348"/>
                    </a:ext>
                  </a:extLst>
                </a:gridCol>
                <a:gridCol w="1086978">
                  <a:extLst>
                    <a:ext uri="{9D8B030D-6E8A-4147-A177-3AD203B41FA5}">
                      <a16:colId xmlns:a16="http://schemas.microsoft.com/office/drawing/2014/main" val="3196921972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s-PE" sz="1400" u="none" strike="noStrike">
                          <a:effectLst/>
                        </a:rPr>
                        <a:t>03 decisiones :</a:t>
                      </a:r>
                      <a:endParaRPr lang="es-PE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400" u="none" strike="noStrike" dirty="0">
                          <a:effectLst/>
                        </a:rPr>
                        <a:t> </a:t>
                      </a:r>
                      <a:endParaRPr lang="es-P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360934509"/>
                  </a:ext>
                </a:extLst>
              </a:tr>
              <a:tr h="182880"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ES" sz="1400" u="none" strike="noStrike">
                          <a:effectLst/>
                        </a:rPr>
                        <a:t>* Enfocarse en el costo presupuestado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1090088"/>
                  </a:ext>
                </a:extLst>
              </a:tr>
              <a:tr h="182880"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ES" sz="1400" u="none" strike="noStrike">
                          <a:effectLst/>
                        </a:rPr>
                        <a:t>* Enfocarse en el costo, pero global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0761575"/>
                  </a:ext>
                </a:extLst>
              </a:tr>
              <a:tr h="190500"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PE" sz="1400" u="none" strike="noStrike" dirty="0">
                          <a:effectLst/>
                        </a:rPr>
                        <a:t>* Enfocarse en la Indisponibilidad</a:t>
                      </a:r>
                      <a:endParaRPr lang="es-P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4606907"/>
                  </a:ext>
                </a:extLst>
              </a:tr>
            </a:tbl>
          </a:graphicData>
        </a:graphic>
      </p:graphicFrame>
      <p:sp>
        <p:nvSpPr>
          <p:cNvPr id="50" name="Flecha: a la derecha 49">
            <a:extLst>
              <a:ext uri="{FF2B5EF4-FFF2-40B4-BE49-F238E27FC236}">
                <a16:creationId xmlns:a16="http://schemas.microsoft.com/office/drawing/2014/main" id="{2AD90F44-E323-4B84-8525-042540DA2F14}"/>
              </a:ext>
            </a:extLst>
          </p:cNvPr>
          <p:cNvSpPr/>
          <p:nvPr/>
        </p:nvSpPr>
        <p:spPr>
          <a:xfrm rot="16200000">
            <a:off x="1746158" y="4114907"/>
            <a:ext cx="841508" cy="216361"/>
          </a:xfrm>
          <a:prstGeom prst="rightArrow">
            <a:avLst>
              <a:gd name="adj1" fmla="val 50000"/>
              <a:gd name="adj2" fmla="val 87291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B559DDD-19D2-4DE4-BB6F-2CC172EDE2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8695" y="0"/>
            <a:ext cx="2918713" cy="1112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4934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CDBDB380-B455-4F22-9BC5-EE86895117F3}"/>
              </a:ext>
            </a:extLst>
          </p:cNvPr>
          <p:cNvSpPr txBox="1"/>
          <p:nvPr/>
        </p:nvSpPr>
        <p:spPr>
          <a:xfrm>
            <a:off x="349623" y="157415"/>
            <a:ext cx="64424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s-PE"/>
            </a:defPPr>
            <a:lvl1pPr>
              <a:defRPr sz="2800"/>
            </a:lvl1pPr>
          </a:lstStyle>
          <a:p>
            <a:r>
              <a:rPr lang="es-PE" dirty="0"/>
              <a:t>5. Frecuencia optima de MP de </a:t>
            </a:r>
            <a:r>
              <a:rPr lang="es-PE" dirty="0" err="1"/>
              <a:t>Eq</a:t>
            </a:r>
            <a:r>
              <a:rPr lang="es-PE" dirty="0"/>
              <a:t>. móviles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0EC20787-F691-46C1-9938-0546A8E8AC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610" y="722768"/>
            <a:ext cx="2861353" cy="110052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C2D394DF-8D97-449B-95EA-67705BA99B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623" y="1961177"/>
            <a:ext cx="3435796" cy="749852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0BA46B16-1FF1-44AE-B2E4-A155869ADE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87183" y="697988"/>
            <a:ext cx="3417633" cy="2039328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8E06E8BB-0D30-49F4-8603-C294372050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7000" y="3540025"/>
            <a:ext cx="4619708" cy="2595207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3A8179D0-DD2C-46A5-A963-DEE8609EBFD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60978" y="722768"/>
            <a:ext cx="3779722" cy="1485900"/>
          </a:xfrm>
          <a:prstGeom prst="rect">
            <a:avLst/>
          </a:prstGeom>
          <a:solidFill>
            <a:schemeClr val="bg2"/>
          </a:solidFill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D5D09BD5-4383-4D1B-9082-18E2E715D55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60991" y="3103248"/>
            <a:ext cx="6832289" cy="1545587"/>
          </a:xfrm>
          <a:prstGeom prst="rect">
            <a:avLst/>
          </a:prstGeom>
        </p:spPr>
      </p:pic>
      <p:sp>
        <p:nvSpPr>
          <p:cNvPr id="11" name="Flecha: a la derecha 10">
            <a:extLst>
              <a:ext uri="{FF2B5EF4-FFF2-40B4-BE49-F238E27FC236}">
                <a16:creationId xmlns:a16="http://schemas.microsoft.com/office/drawing/2014/main" id="{2086308E-44F6-42D7-9667-BE777A5643C5}"/>
              </a:ext>
            </a:extLst>
          </p:cNvPr>
          <p:cNvSpPr/>
          <p:nvPr/>
        </p:nvSpPr>
        <p:spPr>
          <a:xfrm>
            <a:off x="3908219" y="1231986"/>
            <a:ext cx="245604" cy="523220"/>
          </a:xfrm>
          <a:prstGeom prst="rightArrow">
            <a:avLst/>
          </a:prstGeom>
          <a:solidFill>
            <a:srgbClr val="F3156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2" name="Flecha: a la derecha 11">
            <a:extLst>
              <a:ext uri="{FF2B5EF4-FFF2-40B4-BE49-F238E27FC236}">
                <a16:creationId xmlns:a16="http://schemas.microsoft.com/office/drawing/2014/main" id="{1E2BF6C9-3FB6-4B5D-9641-CE4EE9660676}"/>
              </a:ext>
            </a:extLst>
          </p:cNvPr>
          <p:cNvSpPr/>
          <p:nvPr/>
        </p:nvSpPr>
        <p:spPr>
          <a:xfrm>
            <a:off x="7860095" y="1194432"/>
            <a:ext cx="245604" cy="523220"/>
          </a:xfrm>
          <a:prstGeom prst="rightArrow">
            <a:avLst/>
          </a:prstGeom>
          <a:solidFill>
            <a:srgbClr val="F3156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3" name="Flecha: a la derecha 12">
            <a:extLst>
              <a:ext uri="{FF2B5EF4-FFF2-40B4-BE49-F238E27FC236}">
                <a16:creationId xmlns:a16="http://schemas.microsoft.com/office/drawing/2014/main" id="{F8E25C6C-4FAA-4AF2-8B01-2DD31EBAB5A1}"/>
              </a:ext>
            </a:extLst>
          </p:cNvPr>
          <p:cNvSpPr/>
          <p:nvPr/>
        </p:nvSpPr>
        <p:spPr>
          <a:xfrm rot="5400000">
            <a:off x="9928037" y="2424440"/>
            <a:ext cx="245604" cy="523220"/>
          </a:xfrm>
          <a:prstGeom prst="rightArrow">
            <a:avLst/>
          </a:prstGeom>
          <a:solidFill>
            <a:srgbClr val="F3156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4" name="Flecha: a la derecha 13">
            <a:extLst>
              <a:ext uri="{FF2B5EF4-FFF2-40B4-BE49-F238E27FC236}">
                <a16:creationId xmlns:a16="http://schemas.microsoft.com/office/drawing/2014/main" id="{7E460635-3DF2-4891-A762-56DDEE3677FA}"/>
              </a:ext>
            </a:extLst>
          </p:cNvPr>
          <p:cNvSpPr/>
          <p:nvPr/>
        </p:nvSpPr>
        <p:spPr>
          <a:xfrm rot="10800000">
            <a:off x="4866908" y="3859075"/>
            <a:ext cx="245604" cy="523220"/>
          </a:xfrm>
          <a:prstGeom prst="rightArrow">
            <a:avLst/>
          </a:prstGeom>
          <a:solidFill>
            <a:srgbClr val="F3156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370897F6-845C-4BBA-B9E7-4680EC401C6A}"/>
              </a:ext>
            </a:extLst>
          </p:cNvPr>
          <p:cNvSpPr txBox="1"/>
          <p:nvPr/>
        </p:nvSpPr>
        <p:spPr>
          <a:xfrm>
            <a:off x="4866907" y="5073900"/>
            <a:ext cx="72967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s-PE" sz="2400" b="1" i="1" dirty="0"/>
              <a:t>¿Cuál sería la estrategia para máx. disponibilidad?</a:t>
            </a:r>
          </a:p>
          <a:p>
            <a:pPr marL="457200" indent="-457200">
              <a:buFont typeface="+mj-lt"/>
              <a:buAutoNum type="arabicPeriod"/>
            </a:pPr>
            <a:r>
              <a:rPr lang="es-PE" sz="2400" b="1" i="1" dirty="0"/>
              <a:t>El ahorro sería 1.2%,  LHD (4yd</a:t>
            </a:r>
            <a:r>
              <a:rPr lang="es-PE" sz="2400" b="1" i="1" baseline="30000" dirty="0"/>
              <a:t>3</a:t>
            </a:r>
            <a:r>
              <a:rPr lang="es-PE" sz="2400" b="1" i="1" dirty="0"/>
              <a:t>) de 400 Hrs/mes,  será 5hr/mes.</a:t>
            </a:r>
          </a:p>
          <a:p>
            <a:pPr marL="457200" indent="-457200">
              <a:buFont typeface="+mj-lt"/>
              <a:buAutoNum type="arabicPeriod"/>
            </a:pPr>
            <a:r>
              <a:rPr lang="es-PE" sz="2400" b="1" i="1" dirty="0"/>
              <a:t>¿El Tx, será la misma frecuencia p´ optimizar costos?</a:t>
            </a:r>
          </a:p>
        </p:txBody>
      </p:sp>
    </p:spTree>
    <p:extLst>
      <p:ext uri="{BB962C8B-B14F-4D97-AF65-F5344CB8AC3E}">
        <p14:creationId xmlns:p14="http://schemas.microsoft.com/office/powerpoint/2010/main" val="20225550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CDBDB380-B455-4F22-9BC5-EE86895117F3}"/>
              </a:ext>
            </a:extLst>
          </p:cNvPr>
          <p:cNvSpPr txBox="1"/>
          <p:nvPr/>
        </p:nvSpPr>
        <p:spPr>
          <a:xfrm>
            <a:off x="349623" y="157415"/>
            <a:ext cx="86157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s-PE"/>
            </a:defPPr>
            <a:lvl1pPr>
              <a:defRPr sz="2800"/>
            </a:lvl1pPr>
          </a:lstStyle>
          <a:p>
            <a:r>
              <a:rPr lang="es-PE" dirty="0"/>
              <a:t>6. Frecuencia óptima de Mantto Predictivo o Inspecciones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CBCBDB92-F083-4A4D-A6E3-9786A05ED7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148" y="737279"/>
            <a:ext cx="2572963" cy="1158321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7030FB90-709D-4DE4-93A0-E5B711F7D5E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7844"/>
          <a:stretch/>
        </p:blipFill>
        <p:spPr>
          <a:xfrm>
            <a:off x="2763148" y="1711900"/>
            <a:ext cx="2858193" cy="577312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5366B3BD-2FE2-4491-8CFF-0F31F3934E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65380" y="680635"/>
            <a:ext cx="3076472" cy="1597257"/>
          </a:xfrm>
          <a:prstGeom prst="rect">
            <a:avLst/>
          </a:prstGeom>
        </p:spPr>
      </p:pic>
      <p:sp>
        <p:nvSpPr>
          <p:cNvPr id="18" name="CuadroTexto 1">
            <a:extLst>
              <a:ext uri="{FF2B5EF4-FFF2-40B4-BE49-F238E27FC236}">
                <a16:creationId xmlns:a16="http://schemas.microsoft.com/office/drawing/2014/main" id="{3BABEEF5-6481-4BB9-8EF9-DB4063A41BFC}"/>
              </a:ext>
            </a:extLst>
          </p:cNvPr>
          <p:cNvSpPr txBox="1"/>
          <p:nvPr/>
        </p:nvSpPr>
        <p:spPr>
          <a:xfrm>
            <a:off x="3226621" y="601932"/>
            <a:ext cx="4676325" cy="95410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PE" sz="1400" i="1" dirty="0"/>
              <a:t>Prueba de ultrasonido para los dientes de los engranajes y los molinos.</a:t>
            </a:r>
          </a:p>
          <a:p>
            <a:r>
              <a:rPr lang="es-PE" sz="1400" i="1" dirty="0"/>
              <a:t>Actualmente con 0 inspecciones, se tienen 4 fallas anuales y con 1 inspección anual se tiene 1 falla</a:t>
            </a: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E4869791-687E-4E19-BA93-91F116EFCC7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13765" y="3202735"/>
            <a:ext cx="4678680" cy="1630680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FA180575-4FDE-4D05-B1AD-23DA4FC6EE5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9623" y="2826549"/>
            <a:ext cx="3842622" cy="1873489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D0097AC5-1A5D-47B4-9D8A-C8297D23FC1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9623" y="4905660"/>
            <a:ext cx="3897854" cy="1794925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D6186A8C-DE96-4F87-AA39-E01851C3A25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88965" y="5346215"/>
            <a:ext cx="2329805" cy="1348621"/>
          </a:xfrm>
          <a:prstGeom prst="rect">
            <a:avLst/>
          </a:prstGeom>
        </p:spPr>
      </p:pic>
      <p:sp>
        <p:nvSpPr>
          <p:cNvPr id="23" name="Flecha: hacia la izquierda 22">
            <a:extLst>
              <a:ext uri="{FF2B5EF4-FFF2-40B4-BE49-F238E27FC236}">
                <a16:creationId xmlns:a16="http://schemas.microsoft.com/office/drawing/2014/main" id="{F95B1C4D-B962-4150-A387-BD3EB07A108E}"/>
              </a:ext>
            </a:extLst>
          </p:cNvPr>
          <p:cNvSpPr/>
          <p:nvPr/>
        </p:nvSpPr>
        <p:spPr>
          <a:xfrm>
            <a:off x="4805335" y="3547982"/>
            <a:ext cx="1697064" cy="319022"/>
          </a:xfrm>
          <a:prstGeom prst="leftArrow">
            <a:avLst/>
          </a:prstGeom>
          <a:solidFill>
            <a:srgbClr val="F3156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4" name="Flecha: hacia la izquierda 23">
            <a:extLst>
              <a:ext uri="{FF2B5EF4-FFF2-40B4-BE49-F238E27FC236}">
                <a16:creationId xmlns:a16="http://schemas.microsoft.com/office/drawing/2014/main" id="{EF0A8890-C52D-4240-8072-5EFEFDAB9D8D}"/>
              </a:ext>
            </a:extLst>
          </p:cNvPr>
          <p:cNvSpPr/>
          <p:nvPr/>
        </p:nvSpPr>
        <p:spPr>
          <a:xfrm rot="20671882">
            <a:off x="4669308" y="4543274"/>
            <a:ext cx="1697064" cy="319022"/>
          </a:xfrm>
          <a:prstGeom prst="leftArrow">
            <a:avLst/>
          </a:prstGeom>
          <a:solidFill>
            <a:srgbClr val="F3156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5" name="Flecha: a la derecha 24">
            <a:extLst>
              <a:ext uri="{FF2B5EF4-FFF2-40B4-BE49-F238E27FC236}">
                <a16:creationId xmlns:a16="http://schemas.microsoft.com/office/drawing/2014/main" id="{C8351865-2598-40AE-B7DB-84B3DD96EB56}"/>
              </a:ext>
            </a:extLst>
          </p:cNvPr>
          <p:cNvSpPr/>
          <p:nvPr/>
        </p:nvSpPr>
        <p:spPr>
          <a:xfrm>
            <a:off x="2907317" y="1005289"/>
            <a:ext cx="165100" cy="622300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6" name="Flecha: a la derecha 25">
            <a:extLst>
              <a:ext uri="{FF2B5EF4-FFF2-40B4-BE49-F238E27FC236}">
                <a16:creationId xmlns:a16="http://schemas.microsoft.com/office/drawing/2014/main" id="{F485041E-B2F3-4681-97F2-FDC17E15A263}"/>
              </a:ext>
            </a:extLst>
          </p:cNvPr>
          <p:cNvSpPr/>
          <p:nvPr/>
        </p:nvSpPr>
        <p:spPr>
          <a:xfrm>
            <a:off x="8601558" y="794936"/>
            <a:ext cx="165100" cy="622300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7" name="Flecha: a la derecha 26">
            <a:extLst>
              <a:ext uri="{FF2B5EF4-FFF2-40B4-BE49-F238E27FC236}">
                <a16:creationId xmlns:a16="http://schemas.microsoft.com/office/drawing/2014/main" id="{9B67167D-D4F8-409A-97CE-78FA260DC956}"/>
              </a:ext>
            </a:extLst>
          </p:cNvPr>
          <p:cNvSpPr/>
          <p:nvPr/>
        </p:nvSpPr>
        <p:spPr>
          <a:xfrm rot="5400000">
            <a:off x="10421066" y="2407412"/>
            <a:ext cx="165100" cy="622300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8" name="Flecha: a la derecha 27">
            <a:extLst>
              <a:ext uri="{FF2B5EF4-FFF2-40B4-BE49-F238E27FC236}">
                <a16:creationId xmlns:a16="http://schemas.microsoft.com/office/drawing/2014/main" id="{0B04AC76-1936-403F-B697-EF2D99D81AC0}"/>
              </a:ext>
            </a:extLst>
          </p:cNvPr>
          <p:cNvSpPr/>
          <p:nvPr/>
        </p:nvSpPr>
        <p:spPr>
          <a:xfrm rot="9344661">
            <a:off x="6472221" y="4846408"/>
            <a:ext cx="848508" cy="327916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F96C60CB-AA32-4CA7-ACE0-B2382B95BE6E}"/>
              </a:ext>
            </a:extLst>
          </p:cNvPr>
          <p:cNvSpPr txBox="1"/>
          <p:nvPr/>
        </p:nvSpPr>
        <p:spPr>
          <a:xfrm>
            <a:off x="7105670" y="5018292"/>
            <a:ext cx="503173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s-PE" sz="2400" b="1" i="1" dirty="0"/>
              <a:t>¿Cuál serían las recomendaciones, viendo los tres </a:t>
            </a:r>
            <a:r>
              <a:rPr lang="es-PE" sz="2400" b="1" i="1" dirty="0" err="1"/>
              <a:t>graficos</a:t>
            </a:r>
            <a:r>
              <a:rPr lang="es-PE" sz="2400" b="1" i="1" dirty="0"/>
              <a:t>?</a:t>
            </a:r>
          </a:p>
          <a:p>
            <a:pPr marL="457200" indent="-457200">
              <a:buFont typeface="+mj-lt"/>
              <a:buAutoNum type="arabicPeriod"/>
            </a:pPr>
            <a:r>
              <a:rPr lang="es-PE" sz="2400" b="1" i="1" dirty="0"/>
              <a:t>¿Por qué con alternativa de costos directos no es mas conveniente?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19DBC9A9-2455-47F8-995E-8905C3D54B6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01687" y="1602113"/>
            <a:ext cx="2957750" cy="851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21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FEEADC91-9386-4B6C-A762-BC1CBB0AC31D}"/>
              </a:ext>
            </a:extLst>
          </p:cNvPr>
          <p:cNvSpPr txBox="1"/>
          <p:nvPr/>
        </p:nvSpPr>
        <p:spPr>
          <a:xfrm>
            <a:off x="421340" y="105512"/>
            <a:ext cx="34305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s-PE"/>
            </a:defPPr>
            <a:lvl1pPr>
              <a:defRPr sz="2400"/>
            </a:lvl1pPr>
          </a:lstStyle>
          <a:p>
            <a:r>
              <a:rPr lang="es-PE" dirty="0"/>
              <a:t>7. Confiabilidad de Misión</a:t>
            </a:r>
          </a:p>
        </p:txBody>
      </p:sp>
      <p:sp>
        <p:nvSpPr>
          <p:cNvPr id="46" name="CuadroTexto 45">
            <a:extLst>
              <a:ext uri="{FF2B5EF4-FFF2-40B4-BE49-F238E27FC236}">
                <a16:creationId xmlns:a16="http://schemas.microsoft.com/office/drawing/2014/main" id="{13AF6084-7437-47A9-92E5-8B669504135D}"/>
              </a:ext>
            </a:extLst>
          </p:cNvPr>
          <p:cNvSpPr txBox="1"/>
          <p:nvPr/>
        </p:nvSpPr>
        <p:spPr>
          <a:xfrm>
            <a:off x="128409" y="3883071"/>
            <a:ext cx="3198928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600" b="1" i="1" dirty="0"/>
              <a:t>ANALISIS:</a:t>
            </a:r>
          </a:p>
          <a:p>
            <a:pPr marL="457200" indent="-457200">
              <a:buFont typeface="+mj-lt"/>
              <a:buAutoNum type="arabicPeriod"/>
            </a:pPr>
            <a:r>
              <a:rPr lang="es-PE" sz="1600" i="1" dirty="0"/>
              <a:t>Para decisiones de overhaull utilizar esta teoría.</a:t>
            </a:r>
          </a:p>
          <a:p>
            <a:pPr marL="457200" indent="-457200">
              <a:buFont typeface="+mj-lt"/>
              <a:buAutoNum type="arabicPeriod"/>
            </a:pPr>
            <a:r>
              <a:rPr lang="es-PE" sz="1600" i="1" dirty="0"/>
              <a:t>Establecer la frecuencia de Mantenimiento determinando la confiabilidad de Misión.</a:t>
            </a:r>
          </a:p>
          <a:p>
            <a:pPr marL="457200" indent="-457200">
              <a:buFont typeface="+mj-lt"/>
              <a:buAutoNum type="arabicPeriod"/>
            </a:pPr>
            <a:r>
              <a:rPr lang="es-PE" sz="1600" i="1" dirty="0"/>
              <a:t>Con</a:t>
            </a:r>
            <a:r>
              <a:rPr lang="es-PE" sz="1600" b="1" i="1" dirty="0"/>
              <a:t> “ </a:t>
            </a:r>
            <a:r>
              <a:rPr lang="el-GR" sz="2000" dirty="0"/>
              <a:t>β</a:t>
            </a:r>
            <a:r>
              <a:rPr lang="es-PE" sz="2000" dirty="0"/>
              <a:t>”, </a:t>
            </a:r>
            <a:r>
              <a:rPr lang="es-PE" sz="1600" i="1" dirty="0"/>
              <a:t>menores que 1, va ocurrir que no es conveniente el Overhaull</a:t>
            </a:r>
          </a:p>
          <a:p>
            <a:pPr marL="457200" indent="-457200">
              <a:buFont typeface="+mj-lt"/>
              <a:buAutoNum type="arabicPeriod"/>
            </a:pPr>
            <a:endParaRPr lang="es-PE" sz="1600" b="1" i="1" dirty="0"/>
          </a:p>
        </p:txBody>
      </p:sp>
      <p:grpSp>
        <p:nvGrpSpPr>
          <p:cNvPr id="48" name="Grupo 47">
            <a:extLst>
              <a:ext uri="{FF2B5EF4-FFF2-40B4-BE49-F238E27FC236}">
                <a16:creationId xmlns:a16="http://schemas.microsoft.com/office/drawing/2014/main" id="{16FA435C-40C5-4906-B16A-35393AC7CECE}"/>
              </a:ext>
            </a:extLst>
          </p:cNvPr>
          <p:cNvGrpSpPr/>
          <p:nvPr/>
        </p:nvGrpSpPr>
        <p:grpSpPr>
          <a:xfrm>
            <a:off x="687095" y="298771"/>
            <a:ext cx="11712960" cy="6260457"/>
            <a:chOff x="561589" y="330911"/>
            <a:chExt cx="11712960" cy="6260457"/>
          </a:xfrm>
        </p:grpSpPr>
        <p:grpSp>
          <p:nvGrpSpPr>
            <p:cNvPr id="25" name="Grupo 24">
              <a:extLst>
                <a:ext uri="{FF2B5EF4-FFF2-40B4-BE49-F238E27FC236}">
                  <a16:creationId xmlns:a16="http://schemas.microsoft.com/office/drawing/2014/main" id="{F278A0B7-A2BB-4091-8F5A-29A0D19AB67A}"/>
                </a:ext>
              </a:extLst>
            </p:cNvPr>
            <p:cNvGrpSpPr/>
            <p:nvPr/>
          </p:nvGrpSpPr>
          <p:grpSpPr>
            <a:xfrm>
              <a:off x="7004571" y="330911"/>
              <a:ext cx="4564986" cy="1501010"/>
              <a:chOff x="7414717" y="97842"/>
              <a:chExt cx="4564986" cy="1501010"/>
            </a:xfrm>
          </p:grpSpPr>
          <p:grpSp>
            <p:nvGrpSpPr>
              <p:cNvPr id="7" name="Grupo 6">
                <a:extLst>
                  <a:ext uri="{FF2B5EF4-FFF2-40B4-BE49-F238E27FC236}">
                    <a16:creationId xmlns:a16="http://schemas.microsoft.com/office/drawing/2014/main" id="{6FA29619-A6AE-401B-B0C4-9A15472D0BF6}"/>
                  </a:ext>
                </a:extLst>
              </p:cNvPr>
              <p:cNvGrpSpPr/>
              <p:nvPr/>
            </p:nvGrpSpPr>
            <p:grpSpPr>
              <a:xfrm>
                <a:off x="7414717" y="433471"/>
                <a:ext cx="1314307" cy="830828"/>
                <a:chOff x="0" y="0"/>
                <a:chExt cx="1236931" cy="707500"/>
              </a:xfrm>
            </p:grpSpPr>
            <p:sp>
              <p:nvSpPr>
                <p:cNvPr id="8" name="CuadroTexto 4">
                  <a:extLst>
                    <a:ext uri="{FF2B5EF4-FFF2-40B4-BE49-F238E27FC236}">
                      <a16:creationId xmlns:a16="http://schemas.microsoft.com/office/drawing/2014/main" id="{697CDFF3-3D26-4C90-9467-39395A78AED1}"/>
                    </a:ext>
                  </a:extLst>
                </p:cNvPr>
                <p:cNvSpPr txBox="1"/>
                <p:nvPr/>
              </p:nvSpPr>
              <p:spPr>
                <a:xfrm>
                  <a:off x="0" y="239487"/>
                  <a:ext cx="834844" cy="468013"/>
                </a:xfrm>
                <a:prstGeom prst="rect">
                  <a:avLst/>
                </a:prstGeom>
                <a:noFill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tx1"/>
                </a:fontRef>
              </p:style>
              <p:txBody>
                <a:bodyPr wrap="none" rtlCol="0" anchor="t">
                  <a:spAutoFit/>
                </a:bodyPr>
                <a:lstStyle>
                  <a:lvl1pPr marL="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es-PE" sz="1800"/>
                    <a:t>R(t) </a:t>
                  </a:r>
                  <a:r>
                    <a:rPr lang="es-PE" sz="1100"/>
                    <a:t>= </a:t>
                  </a:r>
                  <a:r>
                    <a:rPr lang="es-PE" sz="2400"/>
                    <a:t>e</a:t>
                  </a:r>
                  <a:endParaRPr lang="es-PE" sz="1100"/>
                </a:p>
              </p:txBody>
            </p:sp>
            <p:sp>
              <p:nvSpPr>
                <p:cNvPr id="9" name="CuadroTexto 7">
                  <a:extLst>
                    <a:ext uri="{FF2B5EF4-FFF2-40B4-BE49-F238E27FC236}">
                      <a16:creationId xmlns:a16="http://schemas.microsoft.com/office/drawing/2014/main" id="{F1CF19BE-9F63-4F23-9ED9-45219BA387DB}"/>
                    </a:ext>
                  </a:extLst>
                </p:cNvPr>
                <p:cNvSpPr txBox="1"/>
                <p:nvPr/>
              </p:nvSpPr>
              <p:spPr>
                <a:xfrm>
                  <a:off x="511629" y="130630"/>
                  <a:ext cx="614977" cy="311496"/>
                </a:xfrm>
                <a:prstGeom prst="rect">
                  <a:avLst/>
                </a:prstGeom>
                <a:noFill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tx1"/>
                </a:fontRef>
              </p:style>
              <p:txBody>
                <a:bodyPr wrap="none" rtlCol="0" anchor="t">
                  <a:spAutoFit/>
                </a:bodyPr>
                <a:lstStyle>
                  <a:lvl1pPr marL="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es-PE" sz="1400"/>
                    <a:t>- (t/</a:t>
                  </a:r>
                  <a:r>
                    <a:rPr lang="el-GR" sz="1400"/>
                    <a:t>η</a:t>
                  </a:r>
                  <a:r>
                    <a:rPr lang="es-PE" sz="1400"/>
                    <a:t>)</a:t>
                  </a:r>
                  <a:endParaRPr lang="es-PE" sz="1100"/>
                </a:p>
              </p:txBody>
            </p:sp>
            <p:sp>
              <p:nvSpPr>
                <p:cNvPr id="10" name="CuadroTexto 8">
                  <a:extLst>
                    <a:ext uri="{FF2B5EF4-FFF2-40B4-BE49-F238E27FC236}">
                      <a16:creationId xmlns:a16="http://schemas.microsoft.com/office/drawing/2014/main" id="{88BE8265-A742-496C-AB77-50F91E8C8D22}"/>
                    </a:ext>
                  </a:extLst>
                </p:cNvPr>
                <p:cNvSpPr txBox="1"/>
                <p:nvPr/>
              </p:nvSpPr>
              <p:spPr>
                <a:xfrm>
                  <a:off x="957944" y="0"/>
                  <a:ext cx="278987" cy="311496"/>
                </a:xfrm>
                <a:prstGeom prst="rect">
                  <a:avLst/>
                </a:prstGeom>
                <a:noFill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tx1"/>
                </a:fontRef>
              </p:style>
              <p:txBody>
                <a:bodyPr wrap="none" rtlCol="0" anchor="t">
                  <a:spAutoFit/>
                </a:bodyPr>
                <a:lstStyle>
                  <a:lvl1pPr marL="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el-GR" sz="1400" dirty="0"/>
                    <a:t>β</a:t>
                  </a:r>
                  <a:endParaRPr lang="es-PE" sz="1100" dirty="0"/>
                </a:p>
              </p:txBody>
            </p:sp>
          </p:grpSp>
          <p:grpSp>
            <p:nvGrpSpPr>
              <p:cNvPr id="11" name="Grupo 10">
                <a:extLst>
                  <a:ext uri="{FF2B5EF4-FFF2-40B4-BE49-F238E27FC236}">
                    <a16:creationId xmlns:a16="http://schemas.microsoft.com/office/drawing/2014/main" id="{D43EAB81-27CC-41BF-BA27-898EC0D21D67}"/>
                  </a:ext>
                </a:extLst>
              </p:cNvPr>
              <p:cNvGrpSpPr/>
              <p:nvPr/>
            </p:nvGrpSpPr>
            <p:grpSpPr>
              <a:xfrm>
                <a:off x="9104441" y="97842"/>
                <a:ext cx="1795274" cy="751043"/>
                <a:chOff x="0" y="0"/>
                <a:chExt cx="1795274" cy="751043"/>
              </a:xfrm>
            </p:grpSpPr>
            <p:sp>
              <p:nvSpPr>
                <p:cNvPr id="12" name="CuadroTexto 11">
                  <a:extLst>
                    <a:ext uri="{FF2B5EF4-FFF2-40B4-BE49-F238E27FC236}">
                      <a16:creationId xmlns:a16="http://schemas.microsoft.com/office/drawing/2014/main" id="{35E7C5B0-E0AD-450C-B6BC-BBD67B0D174B}"/>
                    </a:ext>
                  </a:extLst>
                </p:cNvPr>
                <p:cNvSpPr txBox="1"/>
                <p:nvPr/>
              </p:nvSpPr>
              <p:spPr>
                <a:xfrm>
                  <a:off x="0" y="283030"/>
                  <a:ext cx="834844" cy="468013"/>
                </a:xfrm>
                <a:prstGeom prst="rect">
                  <a:avLst/>
                </a:prstGeom>
                <a:noFill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tx1"/>
                </a:fontRef>
              </p:style>
              <p:txBody>
                <a:bodyPr wrap="none" rtlCol="0" anchor="t">
                  <a:spAutoFit/>
                </a:bodyPr>
                <a:lstStyle>
                  <a:lvl1pPr marL="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es-PE" sz="1800"/>
                    <a:t>R(t) </a:t>
                  </a:r>
                  <a:r>
                    <a:rPr lang="es-PE" sz="1100"/>
                    <a:t>= </a:t>
                  </a:r>
                  <a:r>
                    <a:rPr lang="es-PE" sz="2400"/>
                    <a:t>e</a:t>
                  </a:r>
                  <a:endParaRPr lang="es-PE" sz="1100"/>
                </a:p>
              </p:txBody>
            </p:sp>
            <p:sp>
              <p:nvSpPr>
                <p:cNvPr id="13" name="CuadroTexto 12">
                  <a:extLst>
                    <a:ext uri="{FF2B5EF4-FFF2-40B4-BE49-F238E27FC236}">
                      <a16:creationId xmlns:a16="http://schemas.microsoft.com/office/drawing/2014/main" id="{EE880971-7B78-4FD7-B5E5-E89D7EF1D401}"/>
                    </a:ext>
                  </a:extLst>
                </p:cNvPr>
                <p:cNvSpPr txBox="1"/>
                <p:nvPr/>
              </p:nvSpPr>
              <p:spPr>
                <a:xfrm>
                  <a:off x="511629" y="174173"/>
                  <a:ext cx="836832" cy="311496"/>
                </a:xfrm>
                <a:prstGeom prst="rect">
                  <a:avLst/>
                </a:prstGeom>
                <a:noFill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tx1"/>
                </a:fontRef>
              </p:style>
              <p:txBody>
                <a:bodyPr wrap="none" rtlCol="0" anchor="t">
                  <a:spAutoFit/>
                </a:bodyPr>
                <a:lstStyle>
                  <a:lvl1pPr marL="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es-PE" sz="1400"/>
                    <a:t>- (t/60.7)</a:t>
                  </a:r>
                  <a:endParaRPr lang="es-PE" sz="1100"/>
                </a:p>
              </p:txBody>
            </p:sp>
            <p:sp>
              <p:nvSpPr>
                <p:cNvPr id="14" name="CuadroTexto 13">
                  <a:extLst>
                    <a:ext uri="{FF2B5EF4-FFF2-40B4-BE49-F238E27FC236}">
                      <a16:creationId xmlns:a16="http://schemas.microsoft.com/office/drawing/2014/main" id="{FB34217F-29DB-4AF6-9244-8B0E19693785}"/>
                    </a:ext>
                  </a:extLst>
                </p:cNvPr>
                <p:cNvSpPr txBox="1"/>
                <p:nvPr/>
              </p:nvSpPr>
              <p:spPr>
                <a:xfrm>
                  <a:off x="1110343" y="0"/>
                  <a:ext cx="684931" cy="311496"/>
                </a:xfrm>
                <a:prstGeom prst="rect">
                  <a:avLst/>
                </a:prstGeom>
                <a:noFill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tx1"/>
                </a:fontRef>
              </p:style>
              <p:txBody>
                <a:bodyPr wrap="none" rtlCol="0" anchor="t">
                  <a:spAutoFit/>
                </a:bodyPr>
                <a:lstStyle>
                  <a:lvl1pPr marL="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es-PE" sz="1400"/>
                    <a:t>0.5726</a:t>
                  </a:r>
                  <a:endParaRPr lang="es-PE" sz="1100"/>
                </a:p>
              </p:txBody>
            </p:sp>
          </p:grpSp>
          <p:grpSp>
            <p:nvGrpSpPr>
              <p:cNvPr id="15" name="Grupo 14">
                <a:extLst>
                  <a:ext uri="{FF2B5EF4-FFF2-40B4-BE49-F238E27FC236}">
                    <a16:creationId xmlns:a16="http://schemas.microsoft.com/office/drawing/2014/main" id="{B73CDDF7-3848-41EF-8F5B-916871DEF28D}"/>
                  </a:ext>
                </a:extLst>
              </p:cNvPr>
              <p:cNvGrpSpPr/>
              <p:nvPr/>
            </p:nvGrpSpPr>
            <p:grpSpPr>
              <a:xfrm>
                <a:off x="9104441" y="765482"/>
                <a:ext cx="1402572" cy="729271"/>
                <a:chOff x="0" y="0"/>
                <a:chExt cx="1402572" cy="729271"/>
              </a:xfrm>
            </p:grpSpPr>
            <p:sp>
              <p:nvSpPr>
                <p:cNvPr id="16" name="CuadroTexto 19">
                  <a:extLst>
                    <a:ext uri="{FF2B5EF4-FFF2-40B4-BE49-F238E27FC236}">
                      <a16:creationId xmlns:a16="http://schemas.microsoft.com/office/drawing/2014/main" id="{44193CBB-35DA-4257-81E0-2264BFCA52EB}"/>
                    </a:ext>
                  </a:extLst>
                </p:cNvPr>
                <p:cNvSpPr txBox="1"/>
                <p:nvPr/>
              </p:nvSpPr>
              <p:spPr>
                <a:xfrm>
                  <a:off x="0" y="261258"/>
                  <a:ext cx="834844" cy="468013"/>
                </a:xfrm>
                <a:prstGeom prst="rect">
                  <a:avLst/>
                </a:prstGeom>
                <a:noFill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tx1"/>
                </a:fontRef>
              </p:style>
              <p:txBody>
                <a:bodyPr wrap="none" rtlCol="0" anchor="t">
                  <a:spAutoFit/>
                </a:bodyPr>
                <a:lstStyle>
                  <a:lvl1pPr marL="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es-PE" sz="1800" dirty="0"/>
                    <a:t>R(t) </a:t>
                  </a:r>
                  <a:r>
                    <a:rPr lang="es-PE" sz="1100" dirty="0"/>
                    <a:t>= </a:t>
                  </a:r>
                  <a:r>
                    <a:rPr lang="es-PE" sz="2400" dirty="0"/>
                    <a:t>e</a:t>
                  </a:r>
                  <a:endParaRPr lang="es-PE" sz="1100" dirty="0"/>
                </a:p>
              </p:txBody>
            </p:sp>
            <p:sp>
              <p:nvSpPr>
                <p:cNvPr id="17" name="CuadroTexto 20">
                  <a:extLst>
                    <a:ext uri="{FF2B5EF4-FFF2-40B4-BE49-F238E27FC236}">
                      <a16:creationId xmlns:a16="http://schemas.microsoft.com/office/drawing/2014/main" id="{B54EB556-2536-455E-BA2B-897A6648184F}"/>
                    </a:ext>
                  </a:extLst>
                </p:cNvPr>
                <p:cNvSpPr txBox="1"/>
                <p:nvPr/>
              </p:nvSpPr>
              <p:spPr>
                <a:xfrm>
                  <a:off x="511629" y="152401"/>
                  <a:ext cx="700513" cy="311496"/>
                </a:xfrm>
                <a:prstGeom prst="rect">
                  <a:avLst/>
                </a:prstGeom>
                <a:noFill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tx1"/>
                </a:fontRef>
              </p:style>
              <p:txBody>
                <a:bodyPr wrap="none" rtlCol="0" anchor="t">
                  <a:spAutoFit/>
                </a:bodyPr>
                <a:lstStyle>
                  <a:lvl1pPr marL="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es-PE" sz="1400" dirty="0"/>
                    <a:t>- (t/80)</a:t>
                  </a:r>
                  <a:endParaRPr lang="es-PE" sz="1100" dirty="0"/>
                </a:p>
              </p:txBody>
            </p:sp>
            <p:sp>
              <p:nvSpPr>
                <p:cNvPr id="18" name="CuadroTexto 21">
                  <a:extLst>
                    <a:ext uri="{FF2B5EF4-FFF2-40B4-BE49-F238E27FC236}">
                      <a16:creationId xmlns:a16="http://schemas.microsoft.com/office/drawing/2014/main" id="{064093F8-A69E-4528-A2B1-704BBD26BFCD}"/>
                    </a:ext>
                  </a:extLst>
                </p:cNvPr>
                <p:cNvSpPr txBox="1"/>
                <p:nvPr/>
              </p:nvSpPr>
              <p:spPr>
                <a:xfrm>
                  <a:off x="990600" y="0"/>
                  <a:ext cx="411972" cy="311496"/>
                </a:xfrm>
                <a:prstGeom prst="rect">
                  <a:avLst/>
                </a:prstGeom>
                <a:noFill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tx1"/>
                </a:fontRef>
              </p:style>
              <p:txBody>
                <a:bodyPr wrap="none" rtlCol="0" anchor="t">
                  <a:spAutoFit/>
                </a:bodyPr>
                <a:lstStyle>
                  <a:lvl1pPr marL="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es-PE" sz="1400" dirty="0"/>
                    <a:t>2.5</a:t>
                  </a:r>
                  <a:endParaRPr lang="es-PE" sz="1100" dirty="0"/>
                </a:p>
              </p:txBody>
            </p:sp>
          </p:grpSp>
          <p:sp>
            <p:nvSpPr>
              <p:cNvPr id="19" name="Abrir llave 18">
                <a:extLst>
                  <a:ext uri="{FF2B5EF4-FFF2-40B4-BE49-F238E27FC236}">
                    <a16:creationId xmlns:a16="http://schemas.microsoft.com/office/drawing/2014/main" id="{FE99E254-3DA0-4847-86C8-2D2BC99B8A23}"/>
                  </a:ext>
                </a:extLst>
              </p:cNvPr>
              <p:cNvSpPr/>
              <p:nvPr/>
            </p:nvSpPr>
            <p:spPr>
              <a:xfrm>
                <a:off x="8685884" y="339767"/>
                <a:ext cx="411972" cy="1259085"/>
              </a:xfrm>
              <a:prstGeom prst="leftBrac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s-PE"/>
              </a:p>
            </p:txBody>
          </p:sp>
          <p:cxnSp>
            <p:nvCxnSpPr>
              <p:cNvPr id="21" name="Conector recto de flecha 20">
                <a:extLst>
                  <a:ext uri="{FF2B5EF4-FFF2-40B4-BE49-F238E27FC236}">
                    <a16:creationId xmlns:a16="http://schemas.microsoft.com/office/drawing/2014/main" id="{A3321136-C97A-422D-BE9C-1765A9ADB24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054441" y="714704"/>
                <a:ext cx="1029582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Conector recto de flecha 21">
                <a:extLst>
                  <a:ext uri="{FF2B5EF4-FFF2-40B4-BE49-F238E27FC236}">
                    <a16:creationId xmlns:a16="http://schemas.microsoft.com/office/drawing/2014/main" id="{BA46AD5C-EABE-42AA-B85D-650CE113109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034486" y="1393878"/>
                <a:ext cx="1029582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CuadroTexto 22">
                <a:extLst>
                  <a:ext uri="{FF2B5EF4-FFF2-40B4-BE49-F238E27FC236}">
                    <a16:creationId xmlns:a16="http://schemas.microsoft.com/office/drawing/2014/main" id="{DE11BD51-10FC-4B91-9891-C0265BB4FCAF}"/>
                  </a:ext>
                </a:extLst>
              </p:cNvPr>
              <p:cNvSpPr txBox="1"/>
              <p:nvPr/>
            </p:nvSpPr>
            <p:spPr>
              <a:xfrm>
                <a:off x="11064068" y="446728"/>
                <a:ext cx="91563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PE" dirty="0">
                    <a:solidFill>
                      <a:schemeClr val="accent1"/>
                    </a:solidFill>
                  </a:rPr>
                  <a:t>20 años</a:t>
                </a:r>
              </a:p>
            </p:txBody>
          </p:sp>
          <p:sp>
            <p:nvSpPr>
              <p:cNvPr id="24" name="CuadroTexto 23">
                <a:extLst>
                  <a:ext uri="{FF2B5EF4-FFF2-40B4-BE49-F238E27FC236}">
                    <a16:creationId xmlns:a16="http://schemas.microsoft.com/office/drawing/2014/main" id="{1D92BA97-DBC9-4521-AC40-911C7DDC995E}"/>
                  </a:ext>
                </a:extLst>
              </p:cNvPr>
              <p:cNvSpPr txBox="1"/>
              <p:nvPr/>
            </p:nvSpPr>
            <p:spPr>
              <a:xfrm>
                <a:off x="11086997" y="1209212"/>
                <a:ext cx="79861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PE" dirty="0">
                    <a:solidFill>
                      <a:schemeClr val="accent1"/>
                    </a:solidFill>
                  </a:rPr>
                  <a:t>4 años</a:t>
                </a:r>
              </a:p>
            </p:txBody>
          </p:sp>
        </p:grpSp>
        <p:grpSp>
          <p:nvGrpSpPr>
            <p:cNvPr id="33" name="Grupo 32">
              <a:extLst>
                <a:ext uri="{FF2B5EF4-FFF2-40B4-BE49-F238E27FC236}">
                  <a16:creationId xmlns:a16="http://schemas.microsoft.com/office/drawing/2014/main" id="{51A827EA-2DA5-4893-BA9E-05795D614AA7}"/>
                </a:ext>
              </a:extLst>
            </p:cNvPr>
            <p:cNvGrpSpPr/>
            <p:nvPr/>
          </p:nvGrpSpPr>
          <p:grpSpPr>
            <a:xfrm>
              <a:off x="7528162" y="4195711"/>
              <a:ext cx="4294930" cy="2395657"/>
              <a:chOff x="1052230" y="3766604"/>
              <a:chExt cx="4145935" cy="2306097"/>
            </a:xfrm>
          </p:grpSpPr>
          <p:pic>
            <p:nvPicPr>
              <p:cNvPr id="32" name="Imagen 31">
                <a:extLst>
                  <a:ext uri="{FF2B5EF4-FFF2-40B4-BE49-F238E27FC236}">
                    <a16:creationId xmlns:a16="http://schemas.microsoft.com/office/drawing/2014/main" id="{F0ED040F-9170-4AF4-A379-43E862D7483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052230" y="3766604"/>
                <a:ext cx="4145935" cy="2306097"/>
              </a:xfrm>
              <a:prstGeom prst="rect">
                <a:avLst/>
              </a:prstGeom>
            </p:spPr>
          </p:pic>
          <p:pic>
            <p:nvPicPr>
              <p:cNvPr id="26" name="Imagen 25">
                <a:extLst>
                  <a:ext uri="{FF2B5EF4-FFF2-40B4-BE49-F238E27FC236}">
                    <a16:creationId xmlns:a16="http://schemas.microsoft.com/office/drawing/2014/main" id="{19A21A5C-655F-4D7B-9DA3-8082E8C9976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655540" y="4816707"/>
                <a:ext cx="1021937" cy="528588"/>
              </a:xfrm>
              <a:prstGeom prst="rect">
                <a:avLst/>
              </a:prstGeom>
            </p:spPr>
          </p:pic>
        </p:grpSp>
        <p:pic>
          <p:nvPicPr>
            <p:cNvPr id="28" name="Imagen 27">
              <a:extLst>
                <a:ext uri="{FF2B5EF4-FFF2-40B4-BE49-F238E27FC236}">
                  <a16:creationId xmlns:a16="http://schemas.microsoft.com/office/drawing/2014/main" id="{4CEF64FC-414D-4875-8172-107E3F997BD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826182" y="724208"/>
              <a:ext cx="2202180" cy="1104900"/>
            </a:xfrm>
            <a:prstGeom prst="rect">
              <a:avLst/>
            </a:prstGeom>
          </p:spPr>
        </p:pic>
        <p:pic>
          <p:nvPicPr>
            <p:cNvPr id="29" name="Imagen 28">
              <a:extLst>
                <a:ext uri="{FF2B5EF4-FFF2-40B4-BE49-F238E27FC236}">
                  <a16:creationId xmlns:a16="http://schemas.microsoft.com/office/drawing/2014/main" id="{DDC93BD0-7BF0-48D0-9955-AB3CDE3D723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61589" y="584240"/>
              <a:ext cx="1842457" cy="1619913"/>
            </a:xfrm>
            <a:prstGeom prst="rect">
              <a:avLst/>
            </a:prstGeom>
          </p:spPr>
        </p:pic>
        <p:grpSp>
          <p:nvGrpSpPr>
            <p:cNvPr id="35" name="Grupo 34">
              <a:extLst>
                <a:ext uri="{FF2B5EF4-FFF2-40B4-BE49-F238E27FC236}">
                  <a16:creationId xmlns:a16="http://schemas.microsoft.com/office/drawing/2014/main" id="{51949A75-0E1A-4B40-85AB-BB89174F84F2}"/>
                </a:ext>
              </a:extLst>
            </p:cNvPr>
            <p:cNvGrpSpPr/>
            <p:nvPr/>
          </p:nvGrpSpPr>
          <p:grpSpPr>
            <a:xfrm>
              <a:off x="3640567" y="4195711"/>
              <a:ext cx="3553871" cy="2395657"/>
              <a:chOff x="5395518" y="3771988"/>
              <a:chExt cx="3495981" cy="2285833"/>
            </a:xfrm>
          </p:grpSpPr>
          <p:pic>
            <p:nvPicPr>
              <p:cNvPr id="34" name="Imagen 33">
                <a:extLst>
                  <a:ext uri="{FF2B5EF4-FFF2-40B4-BE49-F238E27FC236}">
                    <a16:creationId xmlns:a16="http://schemas.microsoft.com/office/drawing/2014/main" id="{8C8CD68F-7186-4390-988D-0BC07E9B128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395518" y="3771988"/>
                <a:ext cx="3495981" cy="2285833"/>
              </a:xfrm>
              <a:prstGeom prst="rect">
                <a:avLst/>
              </a:prstGeom>
            </p:spPr>
          </p:pic>
          <p:pic>
            <p:nvPicPr>
              <p:cNvPr id="27" name="Imagen 26">
                <a:extLst>
                  <a:ext uri="{FF2B5EF4-FFF2-40B4-BE49-F238E27FC236}">
                    <a16:creationId xmlns:a16="http://schemas.microsoft.com/office/drawing/2014/main" id="{2365C70A-FB3C-4D68-8D95-0EA6F645572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305841" y="4417856"/>
                <a:ext cx="1323308" cy="556238"/>
              </a:xfrm>
              <a:prstGeom prst="rect">
                <a:avLst/>
              </a:prstGeom>
            </p:spPr>
          </p:pic>
        </p:grpSp>
        <p:sp>
          <p:nvSpPr>
            <p:cNvPr id="39" name="CuadroTexto 38">
              <a:extLst>
                <a:ext uri="{FF2B5EF4-FFF2-40B4-BE49-F238E27FC236}">
                  <a16:creationId xmlns:a16="http://schemas.microsoft.com/office/drawing/2014/main" id="{C3B91A93-BFB1-43F3-B76E-8533A2C3911C}"/>
                </a:ext>
              </a:extLst>
            </p:cNvPr>
            <p:cNvSpPr txBox="1"/>
            <p:nvPr/>
          </p:nvSpPr>
          <p:spPr>
            <a:xfrm>
              <a:off x="7474392" y="2999044"/>
              <a:ext cx="4800157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PE" i="1" dirty="0"/>
                <a:t>R</a:t>
              </a:r>
              <a:r>
                <a:rPr lang="es-PE" i="1" baseline="-25000" dirty="0"/>
                <a:t>p</a:t>
              </a:r>
              <a:r>
                <a:rPr lang="es-PE" i="1" dirty="0"/>
                <a:t>(</a:t>
              </a:r>
              <a:r>
                <a:rPr lang="es-PE" i="1" dirty="0" err="1"/>
                <a:t>t,T</a:t>
              </a:r>
              <a:r>
                <a:rPr lang="es-PE" i="1" dirty="0"/>
                <a:t>)= R(T)</a:t>
              </a:r>
              <a:r>
                <a:rPr lang="es-PE" i="1" baseline="30000" dirty="0"/>
                <a:t>n</a:t>
              </a:r>
              <a:r>
                <a:rPr lang="es-PE" i="1" dirty="0"/>
                <a:t>.R(t-nT)..para nT</a:t>
              </a:r>
              <a:r>
                <a:rPr lang="es-PE" i="1" u="sng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&lt;</a:t>
              </a:r>
              <a:r>
                <a:rPr lang="es-PE" i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t </a:t>
              </a:r>
              <a:r>
                <a:rPr lang="es-PE" i="1" u="sng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&lt;</a:t>
              </a:r>
              <a:r>
                <a:rPr lang="es-PE" i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(n+1)T, donde n= 0,1,2,3,… Probabilidad de que el sistema no falle en n ciclos MP</a:t>
              </a:r>
              <a:endParaRPr lang="es-PE" i="1" dirty="0"/>
            </a:p>
          </p:txBody>
        </p:sp>
        <p:sp>
          <p:nvSpPr>
            <p:cNvPr id="40" name="CuadroTexto 39">
              <a:extLst>
                <a:ext uri="{FF2B5EF4-FFF2-40B4-BE49-F238E27FC236}">
                  <a16:creationId xmlns:a16="http://schemas.microsoft.com/office/drawing/2014/main" id="{8A01EA60-F688-42F4-85D6-52BEF1E98A2F}"/>
                </a:ext>
              </a:extLst>
            </p:cNvPr>
            <p:cNvSpPr txBox="1"/>
            <p:nvPr/>
          </p:nvSpPr>
          <p:spPr>
            <a:xfrm>
              <a:off x="8622842" y="2394667"/>
              <a:ext cx="236359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>
                <a:buAutoNum type="arabicPeriod"/>
              </a:pPr>
              <a:r>
                <a:rPr lang="es-PE" i="1" dirty="0"/>
                <a:t>Sistema reparable</a:t>
              </a:r>
            </a:p>
            <a:p>
              <a:pPr marL="457200" indent="-457200">
                <a:buAutoNum type="arabicPeriod"/>
              </a:pPr>
              <a:r>
                <a:rPr lang="es-PE" i="1" dirty="0"/>
                <a:t>MP cada T ut</a:t>
              </a:r>
            </a:p>
          </p:txBody>
        </p:sp>
        <p:sp>
          <p:nvSpPr>
            <p:cNvPr id="41" name="Flecha: a la derecha 40">
              <a:extLst>
                <a:ext uri="{FF2B5EF4-FFF2-40B4-BE49-F238E27FC236}">
                  <a16:creationId xmlns:a16="http://schemas.microsoft.com/office/drawing/2014/main" id="{A2B3191F-0377-4D33-A251-0C9561F1AC75}"/>
                </a:ext>
              </a:extLst>
            </p:cNvPr>
            <p:cNvSpPr/>
            <p:nvPr/>
          </p:nvSpPr>
          <p:spPr>
            <a:xfrm>
              <a:off x="2947084" y="911420"/>
              <a:ext cx="165100" cy="622300"/>
            </a:xfrm>
            <a:prstGeom prst="rightArrow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42" name="Flecha: a la derecha 41">
              <a:extLst>
                <a:ext uri="{FF2B5EF4-FFF2-40B4-BE49-F238E27FC236}">
                  <a16:creationId xmlns:a16="http://schemas.microsoft.com/office/drawing/2014/main" id="{A2E578CB-A8B9-4163-9479-CB78496AD71C}"/>
                </a:ext>
              </a:extLst>
            </p:cNvPr>
            <p:cNvSpPr/>
            <p:nvPr/>
          </p:nvSpPr>
          <p:spPr>
            <a:xfrm>
              <a:off x="6536345" y="948659"/>
              <a:ext cx="165100" cy="622300"/>
            </a:xfrm>
            <a:prstGeom prst="rightArrow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43" name="Flecha: a la derecha 42">
              <a:extLst>
                <a:ext uri="{FF2B5EF4-FFF2-40B4-BE49-F238E27FC236}">
                  <a16:creationId xmlns:a16="http://schemas.microsoft.com/office/drawing/2014/main" id="{A4DC21B7-45C7-43D1-847D-B6E0EEA40543}"/>
                </a:ext>
              </a:extLst>
            </p:cNvPr>
            <p:cNvSpPr/>
            <p:nvPr/>
          </p:nvSpPr>
          <p:spPr>
            <a:xfrm rot="5400000">
              <a:off x="9635872" y="1815566"/>
              <a:ext cx="165100" cy="622300"/>
            </a:xfrm>
            <a:prstGeom prst="rightArrow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44" name="Flecha: a la derecha 43">
              <a:extLst>
                <a:ext uri="{FF2B5EF4-FFF2-40B4-BE49-F238E27FC236}">
                  <a16:creationId xmlns:a16="http://schemas.microsoft.com/office/drawing/2014/main" id="{1B3506E3-6E76-452D-BFF5-0838AF473A76}"/>
                </a:ext>
              </a:extLst>
            </p:cNvPr>
            <p:cNvSpPr/>
            <p:nvPr/>
          </p:nvSpPr>
          <p:spPr>
            <a:xfrm rot="10800000">
              <a:off x="7250647" y="4994551"/>
              <a:ext cx="165100" cy="622300"/>
            </a:xfrm>
            <a:prstGeom prst="rightArrow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45" name="Flecha: a la derecha 44">
              <a:extLst>
                <a:ext uri="{FF2B5EF4-FFF2-40B4-BE49-F238E27FC236}">
                  <a16:creationId xmlns:a16="http://schemas.microsoft.com/office/drawing/2014/main" id="{BC7031C5-9F1D-4722-908E-41D4F821AE5A}"/>
                </a:ext>
              </a:extLst>
            </p:cNvPr>
            <p:cNvSpPr/>
            <p:nvPr/>
          </p:nvSpPr>
          <p:spPr>
            <a:xfrm rot="10800000">
              <a:off x="7111888" y="2451668"/>
              <a:ext cx="165100" cy="622300"/>
            </a:xfrm>
            <a:prstGeom prst="rightArrow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47" name="Flecha: a la derecha 46">
              <a:extLst>
                <a:ext uri="{FF2B5EF4-FFF2-40B4-BE49-F238E27FC236}">
                  <a16:creationId xmlns:a16="http://schemas.microsoft.com/office/drawing/2014/main" id="{4A69BA3A-6F2F-4EEE-96C8-B95312FE4E1C}"/>
                </a:ext>
              </a:extLst>
            </p:cNvPr>
            <p:cNvSpPr/>
            <p:nvPr/>
          </p:nvSpPr>
          <p:spPr>
            <a:xfrm rot="10800000">
              <a:off x="3343811" y="4994551"/>
              <a:ext cx="165100" cy="622300"/>
            </a:xfrm>
            <a:prstGeom prst="rightArrow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</p:grpSp>
      <p:pic>
        <p:nvPicPr>
          <p:cNvPr id="49" name="Imagen 48">
            <a:extLst>
              <a:ext uri="{FF2B5EF4-FFF2-40B4-BE49-F238E27FC236}">
                <a16:creationId xmlns:a16="http://schemas.microsoft.com/office/drawing/2014/main" id="{211B2531-9AAF-4D6A-8AA5-6805F42DCE1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09561" y="2018763"/>
            <a:ext cx="4205759" cy="1618642"/>
          </a:xfrm>
          <a:prstGeom prst="rect">
            <a:avLst/>
          </a:prstGeom>
        </p:spPr>
      </p:pic>
      <p:sp>
        <p:nvSpPr>
          <p:cNvPr id="50" name="Abrir llave 49">
            <a:extLst>
              <a:ext uri="{FF2B5EF4-FFF2-40B4-BE49-F238E27FC236}">
                <a16:creationId xmlns:a16="http://schemas.microsoft.com/office/drawing/2014/main" id="{ECAB952B-987A-44F4-8B42-379F80EA1371}"/>
              </a:ext>
            </a:extLst>
          </p:cNvPr>
          <p:cNvSpPr/>
          <p:nvPr/>
        </p:nvSpPr>
        <p:spPr>
          <a:xfrm rot="5400000">
            <a:off x="7641010" y="-38211"/>
            <a:ext cx="416275" cy="8314181"/>
          </a:xfrm>
          <a:prstGeom prst="leftBrace">
            <a:avLst>
              <a:gd name="adj1" fmla="val 6180"/>
              <a:gd name="adj2" fmla="val 8295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51" name="Flecha: a la derecha 50">
            <a:extLst>
              <a:ext uri="{FF2B5EF4-FFF2-40B4-BE49-F238E27FC236}">
                <a16:creationId xmlns:a16="http://schemas.microsoft.com/office/drawing/2014/main" id="{76AC3427-1DCF-4666-9D81-84A8576A47A4}"/>
              </a:ext>
            </a:extLst>
          </p:cNvPr>
          <p:cNvSpPr/>
          <p:nvPr/>
        </p:nvSpPr>
        <p:spPr>
          <a:xfrm rot="5400000">
            <a:off x="5027354" y="3439478"/>
            <a:ext cx="165100" cy="622300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544237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FEEADC91-9386-4B6C-A762-BC1CBB0AC31D}"/>
              </a:ext>
            </a:extLst>
          </p:cNvPr>
          <p:cNvSpPr txBox="1"/>
          <p:nvPr/>
        </p:nvSpPr>
        <p:spPr>
          <a:xfrm>
            <a:off x="421340" y="105512"/>
            <a:ext cx="36845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s-PE"/>
            </a:defPPr>
            <a:lvl1pPr>
              <a:defRPr sz="2400"/>
            </a:lvl1pPr>
          </a:lstStyle>
          <a:p>
            <a:r>
              <a:rPr lang="es-PE" dirty="0"/>
              <a:t>8. Confiabilidad con censura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4485246-E316-4820-8542-E5B44F61FE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388" y="567177"/>
            <a:ext cx="2468740" cy="2018709"/>
          </a:xfrm>
          <a:prstGeom prst="rect">
            <a:avLst/>
          </a:prstGeom>
        </p:spPr>
      </p:pic>
      <p:sp>
        <p:nvSpPr>
          <p:cNvPr id="52" name="CuadroTexto 51">
            <a:extLst>
              <a:ext uri="{FF2B5EF4-FFF2-40B4-BE49-F238E27FC236}">
                <a16:creationId xmlns:a16="http://schemas.microsoft.com/office/drawing/2014/main" id="{FC007DD9-F997-4D06-AF73-116EC127CAFD}"/>
              </a:ext>
            </a:extLst>
          </p:cNvPr>
          <p:cNvSpPr txBox="1"/>
          <p:nvPr/>
        </p:nvSpPr>
        <p:spPr>
          <a:xfrm>
            <a:off x="3627260" y="837867"/>
            <a:ext cx="24687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i="1" dirty="0"/>
              <a:t>R</a:t>
            </a:r>
            <a:r>
              <a:rPr lang="es-PE" i="1" baseline="-25000" dirty="0"/>
              <a:t>p</a:t>
            </a:r>
            <a:r>
              <a:rPr lang="es-PE" i="1" dirty="0"/>
              <a:t>(t</a:t>
            </a:r>
            <a:r>
              <a:rPr lang="es-PE" i="1" baseline="-25000" dirty="0"/>
              <a:t>i</a:t>
            </a:r>
            <a:r>
              <a:rPr lang="es-PE" i="1" baseline="30000" dirty="0"/>
              <a:t>*</a:t>
            </a:r>
            <a:r>
              <a:rPr lang="es-PE" i="1" dirty="0"/>
              <a:t>) = R(t</a:t>
            </a:r>
            <a:r>
              <a:rPr lang="es-PE" i="1" baseline="-25000" dirty="0"/>
              <a:t>i-1</a:t>
            </a:r>
            <a:r>
              <a:rPr lang="es-PE" i="1" dirty="0"/>
              <a:t>)</a:t>
            </a:r>
          </a:p>
          <a:p>
            <a:r>
              <a:rPr lang="es-PE" i="1" dirty="0"/>
              <a:t>R</a:t>
            </a:r>
            <a:r>
              <a:rPr lang="es-PE" i="1" baseline="-25000" dirty="0"/>
              <a:t>p</a:t>
            </a:r>
            <a:r>
              <a:rPr lang="es-PE" i="1" dirty="0"/>
              <a:t>(t</a:t>
            </a:r>
            <a:r>
              <a:rPr lang="es-PE" i="1" baseline="-25000" dirty="0"/>
              <a:t>i</a:t>
            </a:r>
            <a:r>
              <a:rPr lang="es-PE" i="1" dirty="0"/>
              <a:t>) = (n+1-i)</a:t>
            </a:r>
            <a:r>
              <a:rPr lang="es-PE" i="1" baseline="30000" dirty="0"/>
              <a:t>(1-</a:t>
            </a:r>
            <a:r>
              <a:rPr lang="el-GR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δ</a:t>
            </a:r>
            <a:r>
              <a:rPr lang="es-PE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es-PE" i="1" baseline="30000" dirty="0"/>
              <a:t>  </a:t>
            </a:r>
            <a:r>
              <a:rPr lang="es-PE" i="1" dirty="0"/>
              <a:t>R(t</a:t>
            </a:r>
            <a:r>
              <a:rPr lang="es-PE" i="1" baseline="-25000" dirty="0"/>
              <a:t>i-1</a:t>
            </a:r>
            <a:r>
              <a:rPr lang="es-PE" i="1" dirty="0"/>
              <a:t>)</a:t>
            </a:r>
          </a:p>
          <a:p>
            <a:endParaRPr lang="es-PE" i="1" dirty="0"/>
          </a:p>
          <a:p>
            <a:r>
              <a:rPr lang="el-GR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δ</a:t>
            </a:r>
            <a:r>
              <a:rPr lang="es-PE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= 1 si hay censura</a:t>
            </a:r>
          </a:p>
          <a:p>
            <a:r>
              <a:rPr lang="el-GR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δ</a:t>
            </a:r>
            <a:r>
              <a:rPr lang="es-PE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= 0 si no hay censura</a:t>
            </a:r>
            <a:endParaRPr lang="es-PE" i="1" dirty="0"/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855473C8-D678-43A3-AACB-5DE7FFBCCE29}"/>
              </a:ext>
            </a:extLst>
          </p:cNvPr>
          <p:cNvSpPr txBox="1"/>
          <p:nvPr/>
        </p:nvSpPr>
        <p:spPr>
          <a:xfrm>
            <a:off x="9341504" y="252963"/>
            <a:ext cx="13372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dirty="0"/>
              <a:t>Con censura</a:t>
            </a:r>
          </a:p>
        </p:txBody>
      </p:sp>
      <p:sp>
        <p:nvSpPr>
          <p:cNvPr id="59" name="Flecha: a la derecha 58">
            <a:extLst>
              <a:ext uri="{FF2B5EF4-FFF2-40B4-BE49-F238E27FC236}">
                <a16:creationId xmlns:a16="http://schemas.microsoft.com/office/drawing/2014/main" id="{0E3AB098-98BC-4EBB-98D4-4E67619D6716}"/>
              </a:ext>
            </a:extLst>
          </p:cNvPr>
          <p:cNvSpPr/>
          <p:nvPr/>
        </p:nvSpPr>
        <p:spPr>
          <a:xfrm>
            <a:off x="3374176" y="1374762"/>
            <a:ext cx="165100" cy="622300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60" name="Flecha: a la derecha 59">
            <a:extLst>
              <a:ext uri="{FF2B5EF4-FFF2-40B4-BE49-F238E27FC236}">
                <a16:creationId xmlns:a16="http://schemas.microsoft.com/office/drawing/2014/main" id="{97419378-FDBD-4971-A1FC-D57011223149}"/>
              </a:ext>
            </a:extLst>
          </p:cNvPr>
          <p:cNvSpPr/>
          <p:nvPr/>
        </p:nvSpPr>
        <p:spPr>
          <a:xfrm>
            <a:off x="6096000" y="1464409"/>
            <a:ext cx="165100" cy="622300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62" name="Flecha: a la derecha 61">
            <a:extLst>
              <a:ext uri="{FF2B5EF4-FFF2-40B4-BE49-F238E27FC236}">
                <a16:creationId xmlns:a16="http://schemas.microsoft.com/office/drawing/2014/main" id="{0B5326B2-F504-4E9E-AB4A-F60114208ED4}"/>
              </a:ext>
            </a:extLst>
          </p:cNvPr>
          <p:cNvSpPr/>
          <p:nvPr/>
        </p:nvSpPr>
        <p:spPr>
          <a:xfrm>
            <a:off x="8865036" y="609099"/>
            <a:ext cx="165100" cy="622300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63" name="Flecha: a la derecha 62">
            <a:extLst>
              <a:ext uri="{FF2B5EF4-FFF2-40B4-BE49-F238E27FC236}">
                <a16:creationId xmlns:a16="http://schemas.microsoft.com/office/drawing/2014/main" id="{57BB07E2-F645-482A-A4EC-2974D305B047}"/>
              </a:ext>
            </a:extLst>
          </p:cNvPr>
          <p:cNvSpPr/>
          <p:nvPr/>
        </p:nvSpPr>
        <p:spPr>
          <a:xfrm rot="10800000">
            <a:off x="2761505" y="5132509"/>
            <a:ext cx="165100" cy="622300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64" name="Flecha: a la derecha 63">
            <a:extLst>
              <a:ext uri="{FF2B5EF4-FFF2-40B4-BE49-F238E27FC236}">
                <a16:creationId xmlns:a16="http://schemas.microsoft.com/office/drawing/2014/main" id="{61D1746D-18ED-4145-AEB0-9FB9EF0A01E1}"/>
              </a:ext>
            </a:extLst>
          </p:cNvPr>
          <p:cNvSpPr/>
          <p:nvPr/>
        </p:nvSpPr>
        <p:spPr>
          <a:xfrm rot="10800000">
            <a:off x="8017792" y="5149973"/>
            <a:ext cx="165100" cy="622300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65" name="CuadroTexto 64">
            <a:extLst>
              <a:ext uri="{FF2B5EF4-FFF2-40B4-BE49-F238E27FC236}">
                <a16:creationId xmlns:a16="http://schemas.microsoft.com/office/drawing/2014/main" id="{F002B6CD-88CB-4468-9DBC-2A8BEC70A43E}"/>
              </a:ext>
            </a:extLst>
          </p:cNvPr>
          <p:cNvSpPr txBox="1"/>
          <p:nvPr/>
        </p:nvSpPr>
        <p:spPr>
          <a:xfrm>
            <a:off x="141800" y="3439572"/>
            <a:ext cx="287081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600" b="1" i="1" dirty="0"/>
              <a:t>ANALISIS:</a:t>
            </a:r>
          </a:p>
          <a:p>
            <a:pPr marL="457200" indent="-457200">
              <a:buFont typeface="+mj-lt"/>
              <a:buAutoNum type="arabicPeriod"/>
            </a:pPr>
            <a:r>
              <a:rPr lang="es-PE" sz="1600" i="1" dirty="0"/>
              <a:t>La variación repercute en 0.9 $/h</a:t>
            </a:r>
          </a:p>
          <a:p>
            <a:pPr marL="457200" indent="-457200">
              <a:buFont typeface="+mj-lt"/>
              <a:buAutoNum type="arabicPeriod"/>
            </a:pPr>
            <a:r>
              <a:rPr lang="es-PE" sz="1600" i="1" dirty="0"/>
              <a:t>No todo los productos de una marca tienen falla.</a:t>
            </a:r>
          </a:p>
          <a:p>
            <a:pPr marL="457200" indent="-457200">
              <a:buFont typeface="+mj-lt"/>
              <a:buAutoNum type="arabicPeriod"/>
            </a:pPr>
            <a:r>
              <a:rPr lang="es-PE" sz="1600" i="1" dirty="0"/>
              <a:t>Otra evidencia que la estrategia preventiva te permite mayor rentabilidad</a:t>
            </a:r>
          </a:p>
          <a:p>
            <a:pPr marL="457200" indent="-457200">
              <a:buFont typeface="+mj-lt"/>
              <a:buAutoNum type="arabicPeriod"/>
            </a:pPr>
            <a:endParaRPr lang="es-PE" sz="1600" b="1" i="1" dirty="0"/>
          </a:p>
        </p:txBody>
      </p:sp>
      <p:pic>
        <p:nvPicPr>
          <p:cNvPr id="66" name="Imagen 65">
            <a:extLst>
              <a:ext uri="{FF2B5EF4-FFF2-40B4-BE49-F238E27FC236}">
                <a16:creationId xmlns:a16="http://schemas.microsoft.com/office/drawing/2014/main" id="{C281C1B5-51A6-4179-8EF4-B421039484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2283" y="3808903"/>
            <a:ext cx="4676169" cy="2677383"/>
          </a:xfrm>
          <a:prstGeom prst="rect">
            <a:avLst/>
          </a:prstGeom>
        </p:spPr>
      </p:pic>
      <p:pic>
        <p:nvPicPr>
          <p:cNvPr id="67" name="Imagen 66">
            <a:extLst>
              <a:ext uri="{FF2B5EF4-FFF2-40B4-BE49-F238E27FC236}">
                <a16:creationId xmlns:a16="http://schemas.microsoft.com/office/drawing/2014/main" id="{88B21CCC-4128-4460-BE6D-2555463DB5F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-1196"/>
          <a:stretch/>
        </p:blipFill>
        <p:spPr>
          <a:xfrm>
            <a:off x="9426654" y="590751"/>
            <a:ext cx="2009232" cy="1995135"/>
          </a:xfrm>
          <a:prstGeom prst="rect">
            <a:avLst/>
          </a:prstGeom>
        </p:spPr>
      </p:pic>
      <p:pic>
        <p:nvPicPr>
          <p:cNvPr id="68" name="Imagen 67">
            <a:extLst>
              <a:ext uri="{FF2B5EF4-FFF2-40B4-BE49-F238E27FC236}">
                <a16:creationId xmlns:a16="http://schemas.microsoft.com/office/drawing/2014/main" id="{34FD1660-39B1-47D5-9DE8-D7833A506D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59793" y="622295"/>
            <a:ext cx="1524000" cy="563880"/>
          </a:xfrm>
          <a:prstGeom prst="rect">
            <a:avLst/>
          </a:prstGeom>
        </p:spPr>
      </p:pic>
      <p:pic>
        <p:nvPicPr>
          <p:cNvPr id="69" name="Imagen 68">
            <a:extLst>
              <a:ext uri="{FF2B5EF4-FFF2-40B4-BE49-F238E27FC236}">
                <a16:creationId xmlns:a16="http://schemas.microsoft.com/office/drawing/2014/main" id="{5F00F9F3-5419-4B1D-B2F9-FBBDFB9BCE9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26443" y="2875692"/>
            <a:ext cx="1790700" cy="563880"/>
          </a:xfrm>
          <a:prstGeom prst="rect">
            <a:avLst/>
          </a:prstGeom>
        </p:spPr>
      </p:pic>
      <p:pic>
        <p:nvPicPr>
          <p:cNvPr id="70" name="Imagen 69">
            <a:extLst>
              <a:ext uri="{FF2B5EF4-FFF2-40B4-BE49-F238E27FC236}">
                <a16:creationId xmlns:a16="http://schemas.microsoft.com/office/drawing/2014/main" id="{11D308E6-0493-4BCB-804D-3E1B44A76BF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26654" y="3015221"/>
            <a:ext cx="2084028" cy="1433180"/>
          </a:xfrm>
          <a:prstGeom prst="rect">
            <a:avLst/>
          </a:prstGeom>
        </p:spPr>
      </p:pic>
      <p:sp>
        <p:nvSpPr>
          <p:cNvPr id="71" name="CuadroTexto 70">
            <a:extLst>
              <a:ext uri="{FF2B5EF4-FFF2-40B4-BE49-F238E27FC236}">
                <a16:creationId xmlns:a16="http://schemas.microsoft.com/office/drawing/2014/main" id="{D9B000CC-2AA9-4BF9-871E-0C8D9285FF30}"/>
              </a:ext>
            </a:extLst>
          </p:cNvPr>
          <p:cNvSpPr txBox="1"/>
          <p:nvPr/>
        </p:nvSpPr>
        <p:spPr>
          <a:xfrm>
            <a:off x="9341504" y="2691026"/>
            <a:ext cx="12507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dirty="0"/>
              <a:t>Sin censura</a:t>
            </a:r>
          </a:p>
        </p:txBody>
      </p:sp>
      <p:sp>
        <p:nvSpPr>
          <p:cNvPr id="72" name="Flecha: a la derecha 71">
            <a:extLst>
              <a:ext uri="{FF2B5EF4-FFF2-40B4-BE49-F238E27FC236}">
                <a16:creationId xmlns:a16="http://schemas.microsoft.com/office/drawing/2014/main" id="{E3AF52BF-F7D9-4C72-98FA-AC20BCAB8EF8}"/>
              </a:ext>
            </a:extLst>
          </p:cNvPr>
          <p:cNvSpPr/>
          <p:nvPr/>
        </p:nvSpPr>
        <p:spPr>
          <a:xfrm>
            <a:off x="8865036" y="2838436"/>
            <a:ext cx="165100" cy="622300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3" name="Imagen 72">
            <a:extLst>
              <a:ext uri="{FF2B5EF4-FFF2-40B4-BE49-F238E27FC236}">
                <a16:creationId xmlns:a16="http://schemas.microsoft.com/office/drawing/2014/main" id="{02395171-B311-4EC3-BAB5-F19D6630386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17143" y="4617791"/>
            <a:ext cx="3258892" cy="1868496"/>
          </a:xfrm>
          <a:prstGeom prst="rect">
            <a:avLst/>
          </a:prstGeom>
        </p:spPr>
      </p:pic>
      <p:sp>
        <p:nvSpPr>
          <p:cNvPr id="74" name="Abrir llave 73">
            <a:extLst>
              <a:ext uri="{FF2B5EF4-FFF2-40B4-BE49-F238E27FC236}">
                <a16:creationId xmlns:a16="http://schemas.microsoft.com/office/drawing/2014/main" id="{F1886BB1-5889-4E24-ABB7-525BADA220B6}"/>
              </a:ext>
            </a:extLst>
          </p:cNvPr>
          <p:cNvSpPr/>
          <p:nvPr/>
        </p:nvSpPr>
        <p:spPr>
          <a:xfrm>
            <a:off x="6308312" y="252963"/>
            <a:ext cx="451481" cy="3332919"/>
          </a:xfrm>
          <a:prstGeom prst="leftBrace">
            <a:avLst>
              <a:gd name="adj1" fmla="val 14290"/>
              <a:gd name="adj2" fmla="val 50000"/>
            </a:avLst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09020009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1363</TotalTime>
  <Words>1186</Words>
  <Application>Microsoft Office PowerPoint</Application>
  <PresentationFormat>Panorámica</PresentationFormat>
  <Paragraphs>279</Paragraphs>
  <Slides>14</Slides>
  <Notes>0</Notes>
  <HiddenSlides>0</HiddenSlides>
  <MMClips>0</MMClips>
  <ScaleCrop>false</ScaleCrop>
  <HeadingPairs>
    <vt:vector size="8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Tema de Office</vt:lpstr>
      <vt:lpstr>Worksheet</vt:lpstr>
      <vt:lpstr>La Confiabilidad generadora de rentabilidad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Jorge Luis Caceres Cordova</dc:creator>
  <cp:lastModifiedBy>Jorge Caceres</cp:lastModifiedBy>
  <cp:revision>79</cp:revision>
  <dcterms:created xsi:type="dcterms:W3CDTF">2024-08-08T19:19:16Z</dcterms:created>
  <dcterms:modified xsi:type="dcterms:W3CDTF">2024-09-04T13:04:25Z</dcterms:modified>
</cp:coreProperties>
</file>